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33"/>
  </p:notesMasterIdLst>
  <p:sldIdLst>
    <p:sldId id="257" r:id="rId3"/>
    <p:sldId id="259" r:id="rId4"/>
    <p:sldId id="343" r:id="rId5"/>
    <p:sldId id="316" r:id="rId6"/>
    <p:sldId id="342" r:id="rId7"/>
    <p:sldId id="344" r:id="rId8"/>
    <p:sldId id="318" r:id="rId9"/>
    <p:sldId id="312" r:id="rId10"/>
    <p:sldId id="360" r:id="rId11"/>
    <p:sldId id="389" r:id="rId12"/>
    <p:sldId id="390" r:id="rId13"/>
    <p:sldId id="391" r:id="rId14"/>
    <p:sldId id="392" r:id="rId15"/>
    <p:sldId id="395" r:id="rId16"/>
    <p:sldId id="396" r:id="rId17"/>
    <p:sldId id="397" r:id="rId18"/>
    <p:sldId id="398" r:id="rId19"/>
    <p:sldId id="399" r:id="rId20"/>
    <p:sldId id="400" r:id="rId21"/>
    <p:sldId id="403" r:id="rId22"/>
    <p:sldId id="404" r:id="rId23"/>
    <p:sldId id="405" r:id="rId24"/>
    <p:sldId id="406" r:id="rId25"/>
    <p:sldId id="407" r:id="rId26"/>
    <p:sldId id="394" r:id="rId27"/>
    <p:sldId id="288" r:id="rId28"/>
    <p:sldId id="393" r:id="rId29"/>
    <p:sldId id="408" r:id="rId30"/>
    <p:sldId id="364" r:id="rId31"/>
    <p:sldId id="365" r:id="rId32"/>
  </p:sldIdLst>
  <p:sldSz cx="9906000" cy="6858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81D"/>
    <a:srgbClr val="683D2E"/>
    <a:srgbClr val="0C0CC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2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02" y="49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A7840-79C6-4D4D-BA2D-7B40726E6C58}" type="datetimeFigureOut">
              <a:rPr lang="ko-KR" altLang="en-US" smtClean="0"/>
              <a:t>2023-01-12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rgbClr val="683D2E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6A48B-CAD2-4B59-BE9E-B342FAEDB32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600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1842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4704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35630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903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631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30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712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51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96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6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75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79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55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55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2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8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4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08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24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8652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8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"/>
            <a:ext cx="9906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231" y="2349508"/>
            <a:ext cx="84201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1971" y="3429000"/>
            <a:ext cx="69342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138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864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848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57" indent="0">
              <a:buNone/>
              <a:defRPr sz="1463"/>
            </a:lvl2pPr>
            <a:lvl3pPr marL="742913" indent="0">
              <a:buNone/>
              <a:defRPr sz="1300"/>
            </a:lvl3pPr>
            <a:lvl4pPr marL="1114370" indent="0">
              <a:buNone/>
              <a:defRPr sz="1138"/>
            </a:lvl4pPr>
            <a:lvl5pPr marL="1485826" indent="0">
              <a:buNone/>
              <a:defRPr sz="1138"/>
            </a:lvl5pPr>
            <a:lvl6pPr marL="1857282" indent="0">
              <a:buNone/>
              <a:defRPr sz="1138"/>
            </a:lvl6pPr>
            <a:lvl7pPr marL="2228738" indent="0">
              <a:buNone/>
              <a:defRPr sz="1138"/>
            </a:lvl7pPr>
            <a:lvl8pPr marL="2600195" indent="0">
              <a:buNone/>
              <a:defRPr sz="1138"/>
            </a:lvl8pPr>
            <a:lvl9pPr marL="2971652" indent="0">
              <a:buNone/>
              <a:defRPr sz="113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454" y="6370579"/>
            <a:ext cx="2311400" cy="476250"/>
          </a:xfrm>
        </p:spPr>
        <p:txBody>
          <a:bodyPr/>
          <a:lstStyle>
            <a:lvl1pPr algn="l">
              <a:defRPr sz="1300">
                <a:solidFill>
                  <a:srgbClr val="683D2E"/>
                </a:solidFill>
              </a:defRPr>
            </a:lvl1pPr>
          </a:lstStyle>
          <a:p>
            <a:pPr>
              <a:defRPr/>
            </a:pPr>
            <a:fld id="{C8E1987D-9CDA-400F-9691-1452D5520026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7821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655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62E9-05E9-4955-B8E4-53556C7A8F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31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1927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7429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74FEF-7959-4E58-AD81-88788A06A56D}" type="slidenum">
              <a:rPr kumimoji="1" lang="en-US" altLang="ko-KR" sz="975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7429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97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97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678F-FEF1-49DB-AA8A-C9B1AA5908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41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B4806-EF40-4B83-901B-299D1FC935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8908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57" indent="0">
              <a:buNone/>
              <a:defRPr sz="2275"/>
            </a:lvl2pPr>
            <a:lvl3pPr marL="742913" indent="0">
              <a:buNone/>
              <a:defRPr sz="1950"/>
            </a:lvl3pPr>
            <a:lvl4pPr marL="1114370" indent="0">
              <a:buNone/>
              <a:defRPr sz="1625"/>
            </a:lvl4pPr>
            <a:lvl5pPr marL="1485826" indent="0">
              <a:buNone/>
              <a:defRPr sz="1625"/>
            </a:lvl5pPr>
            <a:lvl6pPr marL="1857282" indent="0">
              <a:buNone/>
              <a:defRPr sz="1625"/>
            </a:lvl6pPr>
            <a:lvl7pPr marL="2228738" indent="0">
              <a:buNone/>
              <a:defRPr sz="1625"/>
            </a:lvl7pPr>
            <a:lvl8pPr marL="2600195" indent="0">
              <a:buNone/>
              <a:defRPr sz="1625"/>
            </a:lvl8pPr>
            <a:lvl9pPr marL="2971652" indent="0">
              <a:buNone/>
              <a:defRPr sz="1625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439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4385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82558"/>
            <a:ext cx="2228850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82558"/>
            <a:ext cx="6521450" cy="604361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2D59-EFB2-489D-8508-0FC109B5CE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234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93476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610156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271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975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054108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22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1456" y="0"/>
            <a:ext cx="9906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82558"/>
            <a:ext cx="89154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8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391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89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+mj-lt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71457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742913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114370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485826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171542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3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488827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138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799664" indent="-144456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061490" indent="-116079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1318155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1689611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6pPr>
      <a:lvl7pPr marL="2061068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7pPr>
      <a:lvl8pPr marL="2432524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8pPr>
      <a:lvl9pPr marL="2803980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57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13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7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826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8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8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95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65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 txBox="1">
            <a:spLocks noChangeArrowheads="1"/>
          </p:cNvSpPr>
          <p:nvPr/>
        </p:nvSpPr>
        <p:spPr>
          <a:xfrm>
            <a:off x="1155700" y="2956375"/>
            <a:ext cx="7854073" cy="55081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2023-1</a:t>
            </a: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학기 학부 신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편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r>
              <a:rPr lang="ko-KR" altLang="en-US" sz="2500" b="1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입생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학생증 발급 </a:t>
            </a: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안내</a:t>
            </a:r>
            <a:endParaRPr lang="en-US" altLang="ko-KR" sz="2500" b="1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algn="ctr">
              <a:defRPr/>
            </a:pPr>
            <a:endParaRPr lang="en-US" altLang="ko-KR" sz="2500" b="1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algn="ctr">
              <a:defRPr/>
            </a:pPr>
            <a:r>
              <a:rPr lang="en-US" altLang="ko-KR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국민체크카드형</a:t>
            </a:r>
            <a:r>
              <a:rPr lang="en-US" altLang="ko-KR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endParaRPr lang="ko-KR" altLang="en-US" sz="2500" b="1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7" name="Rectangle 139"/>
          <p:cNvSpPr txBox="1">
            <a:spLocks noChangeArrowheads="1"/>
          </p:cNvSpPr>
          <p:nvPr/>
        </p:nvSpPr>
        <p:spPr>
          <a:xfrm>
            <a:off x="7456515" y="5442317"/>
            <a:ext cx="2098873" cy="725727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ko-KR" altLang="en-US" sz="195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교무학생처</a:t>
            </a:r>
            <a:endParaRPr lang="en-US" altLang="ko-KR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algn="r">
              <a:defRPr/>
            </a:pPr>
            <a:r>
              <a:rPr lang="ko-KR" altLang="en-US" sz="195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교무학생지원팀</a:t>
            </a:r>
            <a:endParaRPr lang="ko-KR" altLang="en-US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0" y="6449269"/>
            <a:ext cx="2311400" cy="476250"/>
          </a:xfrm>
        </p:spPr>
        <p:txBody>
          <a:bodyPr/>
          <a:lstStyle/>
          <a:p>
            <a:pPr>
              <a:defRPr/>
            </a:pPr>
            <a:endParaRPr lang="en-US" altLang="ko-KR" sz="900" dirty="0" smtClean="0"/>
          </a:p>
          <a:p>
            <a:pPr>
              <a:defRPr/>
            </a:pPr>
            <a:endParaRPr lang="ko-KR" altLang="en-US" sz="900" dirty="0"/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8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814" y="102890"/>
            <a:ext cx="98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목 차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2405" y="782491"/>
            <a:ext cx="5037201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4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안내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 </a:t>
            </a:r>
          </a:p>
          <a:p>
            <a:pPr marL="278606" indent="-278606">
              <a:lnSpc>
                <a:spcPct val="180000"/>
              </a:lnSpc>
              <a:buAutoNum type="arabicPeriod"/>
            </a:pPr>
            <a:endParaRPr lang="en-US" altLang="ko-KR" sz="24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26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436" y="4882732"/>
            <a:ext cx="90441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학부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일반대학원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학생과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시간제학과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 학생만 개별 신청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이외 학생은 소속 행정부서 및 학사운영실에서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일괄신청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예정</a:t>
            </a:r>
            <a:r>
              <a:rPr lang="en-US" altLang="ko-KR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행정부서나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학사운영실에 문의 바람</a:t>
            </a:r>
            <a:endParaRPr lang="ko-KR" altLang="en-US" sz="15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265"/>
            <a:ext cx="1562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608" y="5512137"/>
            <a:ext cx="97713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특수〮전문대학원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미래융합교육원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학점은행제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학생의 경우에는 일반형 학생증만 발급 가능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(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발급불가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74976"/>
              </p:ext>
            </p:extLst>
          </p:nvPr>
        </p:nvGraphicFramePr>
        <p:xfrm>
          <a:off x="230436" y="1409555"/>
          <a:ext cx="9156604" cy="28346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645592680"/>
                    </a:ext>
                  </a:extLst>
                </a:gridCol>
                <a:gridCol w="3430398">
                  <a:extLst>
                    <a:ext uri="{9D8B030D-6E8A-4147-A177-3AD203B41FA5}">
                      <a16:colId xmlns:a16="http://schemas.microsoft.com/office/drawing/2014/main" val="492284348"/>
                    </a:ext>
                  </a:extLst>
                </a:gridCol>
                <a:gridCol w="2068606">
                  <a:extLst>
                    <a:ext uri="{9D8B030D-6E8A-4147-A177-3AD203B41FA5}">
                      <a16:colId xmlns:a16="http://schemas.microsoft.com/office/drawing/2014/main" val="4184389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학생증 유형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신청방법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41035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학부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487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일반대학원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90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학부 및 일반대학원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외국인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9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해외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교류대학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49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특수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전문대학원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학사운영실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40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미래융합교육원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학점은행제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행정팀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8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시간제학과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 등록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개별신청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492431"/>
                  </a:ext>
                </a:extLst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230436" y="790555"/>
            <a:ext cx="4530304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구분별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유형과 신청 방법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0436" y="1792784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30436" y="3873258"/>
            <a:ext cx="8032414" cy="3665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30436" y="2104611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30436" y="4437993"/>
            <a:ext cx="8810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2022-1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학기부터 학부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발급 불가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6239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3192375" y="2437070"/>
            <a:ext cx="1772127" cy="1040353"/>
            <a:chOff x="779040" y="3137956"/>
            <a:chExt cx="2194819" cy="138422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40" y="3137956"/>
              <a:ext cx="2194819" cy="138422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286" y="3212976"/>
              <a:ext cx="591421" cy="686596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6119034" y="2437070"/>
            <a:ext cx="1741626" cy="1024504"/>
            <a:chOff x="3851920" y="3138182"/>
            <a:chExt cx="2232248" cy="138700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3138182"/>
              <a:ext cx="2232248" cy="1387006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8104" y="3212976"/>
              <a:ext cx="504056" cy="686596"/>
            </a:xfrm>
            <a:prstGeom prst="rect">
              <a:avLst/>
            </a:prstGeom>
          </p:spPr>
        </p:pic>
      </p:grpSp>
      <p:sp>
        <p:nvSpPr>
          <p:cNvPr id="14" name="모서리가 둥근 직사각형 13"/>
          <p:cNvSpPr/>
          <p:nvPr/>
        </p:nvSpPr>
        <p:spPr>
          <a:xfrm>
            <a:off x="3192375" y="1946960"/>
            <a:ext cx="1800000" cy="390687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060660" y="1962303"/>
            <a:ext cx="180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589881"/>
              </p:ext>
            </p:extLst>
          </p:nvPr>
        </p:nvGraphicFramePr>
        <p:xfrm>
          <a:off x="1293961" y="3709359"/>
          <a:ext cx="7203058" cy="1672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305">
                  <a:extLst>
                    <a:ext uri="{9D8B030D-6E8A-4147-A177-3AD203B41FA5}">
                      <a16:colId xmlns:a16="http://schemas.microsoft.com/office/drawing/2014/main" val="1404600176"/>
                    </a:ext>
                  </a:extLst>
                </a:gridCol>
                <a:gridCol w="2752665">
                  <a:extLst>
                    <a:ext uri="{9D8B030D-6E8A-4147-A177-3AD203B41FA5}">
                      <a16:colId xmlns:a16="http://schemas.microsoft.com/office/drawing/2014/main" val="4049049526"/>
                    </a:ext>
                  </a:extLst>
                </a:gridCol>
                <a:gridCol w="2937088">
                  <a:extLst>
                    <a:ext uri="{9D8B030D-6E8A-4147-A177-3AD203B41FA5}">
                      <a16:colId xmlns:a16="http://schemas.microsoft.com/office/drawing/2014/main" val="1185074779"/>
                    </a:ext>
                  </a:extLst>
                </a:gridCol>
              </a:tblGrid>
              <a:tr h="3923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</a:t>
                      </a:r>
                      <a:endParaRPr lang="en-US" altLang="ko-KR" sz="15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신한 </a:t>
                      </a:r>
                      <a:r>
                        <a:rPr lang="ko-KR" altLang="en-US" sz="15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ko-KR" altLang="en-US" sz="15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55573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도서관 출입 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37022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707816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교통카드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티머니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선불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탑재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38414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66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1068692" y="1418487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이용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068691" y="3698223"/>
            <a:ext cx="2160000" cy="72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카드사별 상이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068691" y="2558355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교통카드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068691" y="5198091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 서비스 이용</a:t>
            </a:r>
            <a:endParaRPr lang="ko-KR" altLang="en-US" sz="20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6406" y="1097653"/>
            <a:ext cx="2880000" cy="10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도서관 출입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도서자료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 대출 및 반납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열람실 좌석 배정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6406" y="2398985"/>
            <a:ext cx="3600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선불 교통카드 기능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티머니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후불 교통카드 기능</a:t>
            </a:r>
            <a:endParaRPr lang="en-US" altLang="ko-KR" dirty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     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학생증 유형별 상이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6406" y="3698223"/>
            <a:ext cx="415636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은행 입출금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국내 신용카드 가맹점</a:t>
            </a:r>
            <a:r>
              <a:rPr lang="en-US" altLang="ko-KR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사용 가능 등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     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카드사별 혜택은 카드사에 문의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4928" y="5055969"/>
            <a:ext cx="41563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우산 대여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팩스 및 스캔 사용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강의실 대관 서비스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6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56537" y="73527"/>
            <a:ext cx="300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74508" y="2771599"/>
            <a:ext cx="1183272" cy="1279442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학생증이 필요하다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왼쪽/위쪽 화살표 29"/>
          <p:cNvSpPr/>
          <p:nvPr/>
        </p:nvSpPr>
        <p:spPr>
          <a:xfrm rot="8234098">
            <a:off x="1955971" y="2722987"/>
            <a:ext cx="1521740" cy="15217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68750" y="2207392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68750" y="4474377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0723" y="4306870"/>
            <a:ext cx="6483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발급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</a:p>
          <a:p>
            <a:r>
              <a:rPr lang="ko-KR" altLang="en-US" sz="2000" b="1" u="sng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발급안함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PASS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405441" y="6518280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179180" y="2104658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179180" y="2768642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84809" y="2207392"/>
            <a:ext cx="2475116" cy="6997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국민은행과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둘 중 하나만 선택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 선택 불가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!!)</a:t>
            </a:r>
            <a:endParaRPr lang="ko-KR" altLang="en-US" sz="16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92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6617" y="1624470"/>
            <a:ext cx="7502711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>
                <a:ea typeface="맑은 고딕" panose="020B0503020000020004" pitchFamily="50" charset="-127"/>
              </a:rPr>
              <a:t>안내 대상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2023-1</a:t>
            </a:r>
            <a:r>
              <a:rPr lang="ko-KR" altLang="en-US" sz="2000" dirty="0">
                <a:ea typeface="맑은 고딕" panose="020B0503020000020004" pitchFamily="50" charset="-127"/>
              </a:rPr>
              <a:t>학기 </a:t>
            </a:r>
            <a:r>
              <a:rPr lang="ko-KR" altLang="en-US" sz="2000" dirty="0" smtClean="0">
                <a:ea typeface="맑은 고딕" panose="020B0503020000020004" pitchFamily="50" charset="-127"/>
              </a:rPr>
              <a:t>학부 </a:t>
            </a:r>
            <a:r>
              <a:rPr lang="ko-KR" altLang="en-US" sz="2000" dirty="0">
                <a:ea typeface="맑은 고딕" panose="020B0503020000020004" pitchFamily="50" charset="-127"/>
              </a:rPr>
              <a:t>신</a:t>
            </a:r>
            <a:r>
              <a:rPr lang="en-US" altLang="ko-KR" sz="2000" dirty="0">
                <a:ea typeface="맑은 고딕" panose="020B0503020000020004" pitchFamily="50" charset="-127"/>
              </a:rPr>
              <a:t>(</a:t>
            </a:r>
            <a:r>
              <a:rPr lang="ko-KR" altLang="en-US" sz="2000" dirty="0">
                <a:ea typeface="맑은 고딕" panose="020B0503020000020004" pitchFamily="50" charset="-127"/>
              </a:rPr>
              <a:t>편</a:t>
            </a:r>
            <a:r>
              <a:rPr lang="en-US" altLang="ko-KR" sz="2000" dirty="0">
                <a:ea typeface="맑은 고딕" panose="020B0503020000020004" pitchFamily="50" charset="-127"/>
              </a:rPr>
              <a:t>)</a:t>
            </a:r>
            <a:r>
              <a:rPr lang="ko-KR" altLang="en-US" sz="2000" dirty="0" err="1">
                <a:ea typeface="맑은 고딕" panose="020B0503020000020004" pitchFamily="50" charset="-127"/>
              </a:rPr>
              <a:t>입생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>
                <a:ea typeface="맑은 고딕" panose="020B0503020000020004" pitchFamily="50" charset="-127"/>
              </a:rPr>
              <a:t>신청기간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2023.02.22.(</a:t>
            </a:r>
            <a:r>
              <a:rPr lang="ko-KR" altLang="en-US" sz="2000" dirty="0">
                <a:ea typeface="맑은 고딕" panose="020B0503020000020004" pitchFamily="50" charset="-127"/>
              </a:rPr>
              <a:t>수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) </a:t>
            </a:r>
            <a:r>
              <a:rPr lang="en-US" altLang="ko-KR" sz="2000" dirty="0">
                <a:ea typeface="맑은 고딕" panose="020B0503020000020004" pitchFamily="50" charset="-127"/>
              </a:rPr>
              <a:t>~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2023.03.09.(</a:t>
            </a:r>
            <a:r>
              <a:rPr lang="ko-KR" altLang="en-US" sz="2000" dirty="0">
                <a:ea typeface="맑은 고딕" panose="020B0503020000020004" pitchFamily="50" charset="-127"/>
              </a:rPr>
              <a:t>목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) </a:t>
            </a:r>
            <a:endParaRPr lang="en-US" altLang="ko-KR" sz="2000" dirty="0" smtClean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위 기간 내 </a:t>
            </a:r>
            <a:r>
              <a:rPr lang="ko-KR" altLang="en-US" sz="1650" b="1" u="sng" dirty="0" err="1" smtClean="0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r>
              <a:rPr lang="ko-KR" altLang="en-US" sz="1650" b="1" u="sng" dirty="0" err="1" smtClean="0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오후부터 가능</a:t>
            </a:r>
            <a:r>
              <a:rPr lang="en-US" altLang="ko-KR" sz="165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endParaRPr lang="en-US" altLang="ko-KR" sz="1650" b="1" u="sng" dirty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2000" spc="-150" dirty="0" smtClean="0">
                <a:ea typeface="맑은 고딕" panose="020B0503020000020004" pitchFamily="50" charset="-127"/>
              </a:rPr>
              <a:t>3.  </a:t>
            </a:r>
            <a:r>
              <a:rPr lang="ko-KR" altLang="en-US" sz="2000" spc="-15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spc="-150" dirty="0">
                <a:ea typeface="맑은 고딕" panose="020B0503020000020004" pitchFamily="50" charset="-127"/>
              </a:rPr>
              <a:t>(</a:t>
            </a:r>
            <a:r>
              <a:rPr lang="ko-KR" altLang="en-US" sz="2000" spc="-150" dirty="0">
                <a:ea typeface="맑은 고딕" panose="020B0503020000020004" pitchFamily="50" charset="-127"/>
              </a:rPr>
              <a:t>국민</a:t>
            </a:r>
            <a:r>
              <a:rPr lang="en-US" altLang="ko-KR" sz="2000" spc="-150" dirty="0">
                <a:ea typeface="맑은 고딕" panose="020B0503020000020004" pitchFamily="50" charset="-127"/>
              </a:rPr>
              <a:t>,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신한</a:t>
            </a:r>
            <a:r>
              <a:rPr lang="en-US" altLang="ko-KR" sz="2000" spc="-150" dirty="0">
                <a:ea typeface="맑은 고딕" panose="020B0503020000020004" pitchFamily="50" charset="-127"/>
              </a:rPr>
              <a:t>)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은 </a:t>
            </a:r>
            <a:r>
              <a:rPr lang="en-US" altLang="ko-KR" sz="2000" b="1" spc="-150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2023.03.02.(</a:t>
            </a:r>
            <a:r>
              <a:rPr lang="ko-KR" altLang="en-US" sz="2000" b="1" spc="-150" dirty="0">
                <a:solidFill>
                  <a:srgbClr val="FF0000"/>
                </a:solidFill>
                <a:ea typeface="맑은 고딕" panose="020B0503020000020004" pitchFamily="50" charset="-127"/>
              </a:rPr>
              <a:t>목</a:t>
            </a:r>
            <a:r>
              <a:rPr lang="en-US" altLang="ko-KR" sz="2000" b="1" spc="-150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이후 수령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가능</a:t>
            </a:r>
            <a:endParaRPr lang="en-US" altLang="ko-KR" sz="2000" spc="-150" dirty="0" smtClean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pc="-15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자세한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사항은 은행에 문의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바람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4. </a:t>
            </a:r>
            <a:r>
              <a:rPr lang="ko-KR" altLang="en-US" sz="2000" dirty="0" err="1">
                <a:ea typeface="맑은 고딕" panose="020B0503020000020004" pitchFamily="50" charset="-127"/>
              </a:rPr>
              <a:t>수령처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&lt;</a:t>
            </a:r>
            <a:r>
              <a:rPr lang="ko-KR" altLang="en-US" sz="2000" dirty="0">
                <a:ea typeface="맑은 고딕" panose="020B0503020000020004" pitchFamily="50" charset="-127"/>
              </a:rPr>
              <a:t>신한 </a:t>
            </a:r>
            <a:r>
              <a:rPr lang="ko-KR" altLang="en-US" sz="20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>
                <a:ea typeface="맑은 고딕" panose="020B0503020000020004" pitchFamily="50" charset="-127"/>
              </a:rPr>
              <a:t>&gt; </a:t>
            </a:r>
            <a:r>
              <a:rPr lang="ko-KR" altLang="en-US" sz="2000" dirty="0" err="1"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r>
              <a:rPr lang="ko-KR" altLang="en-US" sz="2000" dirty="0" err="1">
                <a:ea typeface="맑은 고딕" panose="020B0503020000020004" pitchFamily="50" charset="-127"/>
              </a:rPr>
              <a:t>동국대점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             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  &lt;</a:t>
            </a:r>
            <a:r>
              <a:rPr lang="ko-KR" altLang="en-US" sz="2000" dirty="0">
                <a:ea typeface="맑은 고딕" panose="020B0503020000020004" pitchFamily="50" charset="-127"/>
              </a:rPr>
              <a:t>국민 </a:t>
            </a:r>
            <a:r>
              <a:rPr lang="ko-KR" altLang="en-US" sz="20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>
                <a:ea typeface="맑은 고딕" panose="020B0503020000020004" pitchFamily="50" charset="-127"/>
              </a:rPr>
              <a:t>&gt; </a:t>
            </a:r>
            <a:r>
              <a:rPr lang="ko-KR" altLang="en-US" sz="20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dirty="0">
                <a:ea typeface="맑은 고딕" panose="020B0503020000020004" pitchFamily="50" charset="-127"/>
              </a:rPr>
              <a:t>(</a:t>
            </a:r>
            <a:r>
              <a:rPr lang="ko-KR" altLang="en-US" sz="2000" dirty="0">
                <a:ea typeface="맑은 고딕" panose="020B0503020000020004" pitchFamily="50" charset="-127"/>
              </a:rPr>
              <a:t>점</a:t>
            </a:r>
            <a:r>
              <a:rPr lang="en-US" altLang="ko-KR" sz="2000" dirty="0"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265"/>
            <a:ext cx="351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75795" y="1062849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400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2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252" y="1293208"/>
            <a:ext cx="9409162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1)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사진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미등록시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학생증 발급 불가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※ </a:t>
            </a:r>
            <a:r>
              <a:rPr lang="en-US" altLang="ko-KR" sz="2000" dirty="0">
                <a:ea typeface="맑은 고딕" panose="020B0503020000020004" pitchFamily="50" charset="-127"/>
              </a:rPr>
              <a:t>※ </a:t>
            </a:r>
            <a:r>
              <a:rPr lang="ko-KR" altLang="en-US" sz="2000" dirty="0">
                <a:solidFill>
                  <a:srgbClr val="0C0CC0"/>
                </a:solidFill>
                <a:ea typeface="맑은 고딕" panose="020B0503020000020004" pitchFamily="50" charset="-127"/>
              </a:rPr>
              <a:t>학생증 사진 변경</a:t>
            </a:r>
            <a:r>
              <a:rPr lang="ko-KR" altLang="en-US" sz="2000" dirty="0">
                <a:ea typeface="맑은 고딕" panose="020B0503020000020004" pitchFamily="50" charset="-127"/>
              </a:rPr>
              <a:t>을 희망하는 경우</a:t>
            </a:r>
            <a:r>
              <a:rPr lang="en-US" altLang="ko-KR" sz="2000" dirty="0">
                <a:ea typeface="맑은 고딕" panose="020B0503020000020004" pitchFamily="50" charset="-127"/>
              </a:rPr>
              <a:t>, </a:t>
            </a:r>
            <a:r>
              <a:rPr lang="ko-KR" altLang="en-US" sz="2000" dirty="0">
                <a:ea typeface="맑은 고딕" panose="020B0503020000020004" pitchFamily="50" charset="-127"/>
              </a:rPr>
              <a:t>반드시 </a:t>
            </a:r>
            <a:r>
              <a:rPr lang="ko-KR" altLang="en-US" sz="2000" b="1" dirty="0">
                <a:solidFill>
                  <a:srgbClr val="FF0000"/>
                </a:solidFill>
                <a:ea typeface="맑은 고딕" panose="020B0503020000020004" pitchFamily="50" charset="-127"/>
              </a:rPr>
              <a:t>사진을 먼저 변경한 후 </a:t>
            </a:r>
            <a:r>
              <a:rPr lang="ko-KR" altLang="en-US" sz="2000" dirty="0" err="1"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FF0000"/>
                </a:solidFill>
                <a:ea typeface="맑은 고딕" panose="020B0503020000020004" pitchFamily="50" charset="-127"/>
              </a:rPr>
              <a:t>    개인정보 </a:t>
            </a:r>
            <a:r>
              <a:rPr lang="ko-KR" altLang="en-US" sz="2000" b="1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이용제공</a:t>
            </a:r>
            <a:r>
              <a:rPr lang="ko-KR" altLang="en-US" sz="2000" b="1" dirty="0">
                <a:solidFill>
                  <a:srgbClr val="FF0000"/>
                </a:solidFill>
                <a:ea typeface="맑은 고딕" panose="020B0503020000020004" pitchFamily="50" charset="-127"/>
              </a:rPr>
              <a:t> 동의 </a:t>
            </a:r>
            <a:r>
              <a:rPr lang="ko-KR" altLang="en-US" sz="2000" dirty="0">
                <a:ea typeface="맑은 고딕" panose="020B0503020000020004" pitchFamily="50" charset="-127"/>
              </a:rPr>
              <a:t>하기</a:t>
            </a:r>
            <a:r>
              <a:rPr lang="en-US" altLang="ko-KR" sz="2000" dirty="0">
                <a:ea typeface="맑은 고딕" panose="020B0503020000020004" pitchFamily="50" charset="-127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    (</a:t>
            </a:r>
            <a:r>
              <a:rPr lang="ko-KR" altLang="en-US" sz="2000" dirty="0">
                <a:ea typeface="맑은 고딕" panose="020B0503020000020004" pitchFamily="50" charset="-127"/>
              </a:rPr>
              <a:t>학생증 신청 후 사진 </a:t>
            </a:r>
            <a:r>
              <a:rPr lang="ko-KR" altLang="en-US" sz="2000" dirty="0" err="1">
                <a:ea typeface="맑은 고딕" panose="020B0503020000020004" pitchFamily="50" charset="-127"/>
              </a:rPr>
              <a:t>변경시</a:t>
            </a:r>
            <a:r>
              <a:rPr lang="en-US" altLang="ko-KR" sz="2000" dirty="0">
                <a:ea typeface="맑은 고딕" panose="020B0503020000020004" pitchFamily="50" charset="-127"/>
              </a:rPr>
              <a:t>, </a:t>
            </a:r>
            <a:r>
              <a:rPr lang="ko-KR" altLang="en-US" sz="2000" dirty="0">
                <a:ea typeface="맑은 고딕" panose="020B0503020000020004" pitchFamily="50" charset="-127"/>
              </a:rPr>
              <a:t>변경 전 </a:t>
            </a:r>
            <a:r>
              <a:rPr lang="ko-KR" altLang="en-US" sz="2000" dirty="0" err="1"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>
                <a:ea typeface="맑은 고딕" panose="020B0503020000020004" pitchFamily="50" charset="-127"/>
              </a:rPr>
              <a:t> 등록 사진으로 발급</a:t>
            </a:r>
            <a:r>
              <a:rPr lang="en-US" altLang="ko-KR" sz="2000" dirty="0"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2) </a:t>
            </a:r>
            <a:r>
              <a:rPr lang="ko-KR" altLang="en-US" sz="2000" dirty="0">
                <a:ea typeface="맑은 고딕" panose="020B0503020000020004" pitchFamily="50" charset="-127"/>
              </a:rPr>
              <a:t>학생증 신청기간</a:t>
            </a:r>
            <a:r>
              <a:rPr lang="en-US" altLang="ko-KR" sz="2000" dirty="0">
                <a:ea typeface="맑은 고딕" panose="020B0503020000020004" pitchFamily="50" charset="-127"/>
              </a:rPr>
              <a:t>(2023.02.22-2023.03.09)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학생증 신청 선택 번복 불가</a:t>
            </a:r>
            <a:endParaRPr lang="en-US" altLang="ko-KR" sz="2000" b="1" u="sng" dirty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&lt;-&gt;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신청 선택 번복 불가</a:t>
            </a:r>
            <a:r>
              <a:rPr lang="en-US" altLang="ko-KR" sz="2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ea typeface="맑은 고딕" panose="020B0503020000020004" pitchFamily="50" charset="-127"/>
              </a:rPr>
              <a:t>예시</a:t>
            </a:r>
            <a:r>
              <a:rPr lang="en-US" altLang="ko-KR" sz="1500" dirty="0">
                <a:ea typeface="맑은 고딕" panose="020B0503020000020004" pitchFamily="50" charset="-127"/>
              </a:rPr>
              <a:t>) </a:t>
            </a:r>
            <a:r>
              <a:rPr lang="ko-KR" altLang="en-US" sz="1500" dirty="0">
                <a:ea typeface="맑은 고딕" panose="020B0503020000020004" pitchFamily="50" charset="-127"/>
              </a:rPr>
              <a:t>국민은행 체크카드 학생증 </a:t>
            </a:r>
            <a:r>
              <a:rPr lang="en-US" altLang="ko-KR" sz="1500" dirty="0">
                <a:ea typeface="맑은 고딕" panose="020B0503020000020004" pitchFamily="50" charset="-127"/>
              </a:rPr>
              <a:t>2</a:t>
            </a:r>
            <a:r>
              <a:rPr lang="ko-KR" altLang="en-US" sz="1500" dirty="0">
                <a:ea typeface="맑은 고딕" panose="020B0503020000020004" pitchFamily="50" charset="-127"/>
              </a:rPr>
              <a:t>월 </a:t>
            </a:r>
            <a:r>
              <a:rPr lang="en-US" altLang="ko-KR" sz="1500" dirty="0">
                <a:ea typeface="맑은 고딕" panose="020B0503020000020004" pitchFamily="50" charset="-127"/>
              </a:rPr>
              <a:t>22</a:t>
            </a:r>
            <a:r>
              <a:rPr lang="ko-KR" altLang="en-US" sz="1500" dirty="0">
                <a:ea typeface="맑은 고딕" panose="020B0503020000020004" pitchFamily="50" charset="-127"/>
              </a:rPr>
              <a:t>일 최초 신청</a:t>
            </a:r>
            <a:r>
              <a:rPr lang="en-US" altLang="ko-KR" sz="1500" dirty="0">
                <a:ea typeface="맑은 고딕" panose="020B0503020000020004" pitchFamily="50" charset="-127"/>
              </a:rPr>
              <a:t>-&gt; </a:t>
            </a:r>
            <a:r>
              <a:rPr lang="ko-KR" altLang="en-US" sz="1500" dirty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ea typeface="맑은 고딕" panose="020B0503020000020004" pitchFamily="50" charset="-127"/>
              </a:rPr>
              <a:t>신한은행</a:t>
            </a:r>
            <a:r>
              <a:rPr lang="ko-KR" altLang="en-US" sz="1500" dirty="0">
                <a:ea typeface="맑은 고딕" panose="020B0503020000020004" pitchFamily="50" charset="-127"/>
              </a:rPr>
              <a:t> 체크카드 학생증 </a:t>
            </a:r>
            <a:r>
              <a:rPr lang="en-US" altLang="ko-KR" sz="1500" dirty="0">
                <a:ea typeface="맑은 고딕" panose="020B0503020000020004" pitchFamily="50" charset="-127"/>
              </a:rPr>
              <a:t>2</a:t>
            </a:r>
            <a:r>
              <a:rPr lang="ko-KR" altLang="en-US" sz="1500" dirty="0">
                <a:ea typeface="맑은 고딕" panose="020B0503020000020004" pitchFamily="50" charset="-127"/>
              </a:rPr>
              <a:t>월 </a:t>
            </a:r>
            <a:r>
              <a:rPr lang="en-US" altLang="ko-KR" sz="1500" dirty="0">
                <a:ea typeface="맑은 고딕" panose="020B0503020000020004" pitchFamily="50" charset="-127"/>
              </a:rPr>
              <a:t>27</a:t>
            </a:r>
            <a:r>
              <a:rPr lang="ko-KR" altLang="en-US" sz="1500" dirty="0">
                <a:ea typeface="맑은 고딕" panose="020B0503020000020004" pitchFamily="50" charset="-127"/>
              </a:rPr>
              <a:t>일</a:t>
            </a:r>
            <a:r>
              <a:rPr lang="en-US" altLang="ko-KR" sz="1500" dirty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ea typeface="맑은 고딕" panose="020B0503020000020004" pitchFamily="50" charset="-127"/>
              </a:rPr>
              <a:t>재신청</a:t>
            </a:r>
            <a:r>
              <a:rPr lang="ko-KR" altLang="en-US" sz="1500" dirty="0">
                <a:ea typeface="맑은 고딕" panose="020B0503020000020004" pitchFamily="50" charset="-127"/>
              </a:rPr>
              <a:t> 불가</a:t>
            </a:r>
            <a:endParaRPr lang="en-US" altLang="ko-KR" sz="1500" dirty="0"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3)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코로나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19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의 지속된 확산으로 인해 모바일 신청 권장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지점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방문신청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자제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4)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학생증이 불필요한 경우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개인정보이용동의에서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‘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발급안함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’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선택 가능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6265"/>
            <a:ext cx="33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99252" y="868006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06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8989" y="2402408"/>
            <a:ext cx="33389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b="1" dirty="0" smtClean="0">
                <a:latin typeface="+mj-lt"/>
                <a:ea typeface="맑은 고딕" panose="020B0503020000020004" pitchFamily="50" charset="-127"/>
              </a:rPr>
              <a:t>국민체크카드형</a:t>
            </a:r>
            <a:endParaRPr lang="en-US" altLang="ko-KR" sz="3500" b="1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lang="ko-KR" altLang="en-US" sz="3500" b="1" dirty="0" smtClean="0">
                <a:latin typeface="+mj-lt"/>
                <a:ea typeface="맑은 고딕" panose="020B0503020000020004" pitchFamily="50" charset="-127"/>
              </a:rPr>
              <a:t>학생증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96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7556" y="2003977"/>
            <a:ext cx="54005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 학생증 신청 절차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앱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또는 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방문 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동의 후 앱 신청 관련 문의는 국민은행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문의 해주세요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6" y="1381019"/>
            <a:ext cx="4156380" cy="4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학사정보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학적기본관리 →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8" y="1621766"/>
            <a:ext cx="9283044" cy="456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6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84570"/>
            <a:ext cx="8888065" cy="15908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5" y="3190363"/>
            <a:ext cx="8926171" cy="2911179"/>
          </a:xfrm>
          <a:prstGeom prst="rect">
            <a:avLst/>
          </a:prstGeom>
        </p:spPr>
      </p:pic>
      <p:sp>
        <p:nvSpPr>
          <p:cNvPr id="9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90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96689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또는 </a:t>
            </a:r>
            <a:r>
              <a:rPr lang="ko-KR" altLang="en-US" sz="25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500" dirty="0">
                <a:ea typeface="맑은 고딕" panose="020B0503020000020004" pitchFamily="50" charset="-127"/>
              </a:rPr>
              <a:t>(</a:t>
            </a:r>
            <a:r>
              <a:rPr lang="ko-KR" altLang="en-US" sz="2500" dirty="0">
                <a:ea typeface="맑은 고딕" panose="020B0503020000020004" pitchFamily="50" charset="-127"/>
              </a:rPr>
              <a:t>점</a:t>
            </a:r>
            <a:r>
              <a:rPr lang="en-US" altLang="ko-KR" sz="250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384" y="1142805"/>
            <a:ext cx="9700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 방문신청을 완료해야 함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759024"/>
            <a:ext cx="4156380" cy="4764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498" y="2323210"/>
            <a:ext cx="5400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않습니다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ko-KR" altLang="en-US" sz="2000" b="1" u="sng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02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신청하기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5498" y="2043676"/>
            <a:ext cx="5400502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절차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다운로드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스타뱅킹에서 학생증 신청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앱 신청 관련 문의는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동국대학교</a:t>
            </a:r>
            <a:r>
              <a:rPr lang="en-US" altLang="ko-KR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문의 해주세요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15" y="440575"/>
            <a:ext cx="5203767" cy="520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80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858249" y="1658292"/>
            <a:ext cx="5770991" cy="19323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신분증</a:t>
            </a: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주민등록증 또는 운전면허증</a:t>
            </a: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본인명의의 스마트폰 필요</a:t>
            </a:r>
            <a:endParaRPr lang="en-US" altLang="ko-KR" sz="14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 신청은 </a:t>
            </a:r>
            <a:r>
              <a:rPr lang="ko-KR" altLang="en-US" sz="14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학생증 신규 신청</a:t>
            </a:r>
            <a:r>
              <a:rPr lang="ko-KR" altLang="en-US" sz="14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기간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내 </a:t>
            </a:r>
            <a:r>
              <a:rPr lang="ko-KR" altLang="en-US" sz="14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r>
              <a:rPr lang="ko-KR" altLang="en-US" sz="14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14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</a:t>
            </a:r>
            <a:r>
              <a:rPr lang="ko-KR" altLang="en-US" sz="14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가능</a:t>
            </a:r>
            <a:endParaRPr lang="en-US" altLang="ko-KR" sz="1400" b="1" u="sng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3745" y="784112"/>
            <a:ext cx="279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앱 신청 방법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71" y="3307215"/>
            <a:ext cx="1720807" cy="1567532"/>
          </a:xfrm>
          <a:prstGeom prst="rect">
            <a:avLst/>
          </a:prstGeom>
        </p:spPr>
      </p:pic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49702" y="2572460"/>
            <a:ext cx="1483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QR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</a:t>
            </a:r>
            <a:endParaRPr lang="ko-KR" altLang="en-US" sz="20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858250" y="4012105"/>
            <a:ext cx="5770991" cy="19323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47672"/>
            <a:endParaRPr lang="en-US" altLang="ko-KR" sz="1500" b="1" dirty="0" smtClean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r>
              <a:rPr lang="ko-KR" altLang="en-US" sz="1400" b="1" dirty="0" smtClean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신청 </a:t>
            </a:r>
            <a:r>
              <a:rPr lang="ko-KR" altLang="en-US" sz="1400" b="1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가능 시간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 </a:t>
            </a:r>
            <a:endParaRPr lang="en-US" altLang="ko-KR" sz="1400" dirty="0" smtClean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endParaRPr lang="en-US" altLang="ko-KR" sz="1400" dirty="0">
              <a:solidFill>
                <a:prstClr val="black"/>
              </a:solidFill>
              <a:latin typeface="+mj-lt"/>
              <a:ea typeface="KB금융 본문체 Bold" panose="020B0803000000000000" pitchFamily="50" charset="-127"/>
            </a:endParaRPr>
          </a:p>
          <a:p>
            <a:pPr lvl="0" defTabSz="947672"/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Bold" panose="020B0803000000000000" pitchFamily="50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■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통장 신규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 </a:t>
            </a:r>
          </a:p>
          <a:p>
            <a:pPr lvl="0" defTabSz="947672"/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</a:t>
            </a:r>
            <a:r>
              <a:rPr lang="en-US" altLang="ko-KR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·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KB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국민은행계좌인증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/1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원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입금인증</a:t>
            </a:r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24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시간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</a:t>
            </a:r>
            <a:r>
              <a:rPr lang="en-US" altLang="ko-KR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·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영상통화방식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평일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8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~22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, 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공휴일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9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~18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   </a:t>
            </a:r>
            <a:endParaRPr lang="en-US" altLang="ko-KR" sz="1400" dirty="0" smtClean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 lvl="0" defTabSz="947672"/>
            <a:r>
              <a:rPr lang="ko-KR" altLang="en-US" sz="1400" dirty="0" smtClean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■ 체크카드 발급 </a:t>
            </a:r>
            <a:r>
              <a:rPr lang="en-US" altLang="ko-KR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: 24</a:t>
            </a:r>
            <a:r>
              <a:rPr lang="ko-KR" altLang="en-US" sz="1400" dirty="0">
                <a:solidFill>
                  <a:prstClr val="black"/>
                </a:solidFill>
                <a:latin typeface="+mj-lt"/>
                <a:ea typeface="KB금융 본문체 Light" panose="020B0303000000000000" pitchFamily="50" charset="-127"/>
              </a:rPr>
              <a:t>시간</a:t>
            </a:r>
            <a:endParaRPr lang="en-US" altLang="ko-KR" sz="1400" dirty="0">
              <a:solidFill>
                <a:prstClr val="black"/>
              </a:solidFill>
              <a:latin typeface="+mj-lt"/>
              <a:ea typeface="KB금융 본문체 Light" panose="020B0303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036731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359083" y="2592871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계좌가 있다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왼쪽/위쪽 화살표 29"/>
          <p:cNvSpPr/>
          <p:nvPr/>
        </p:nvSpPr>
        <p:spPr>
          <a:xfrm rot="8234098">
            <a:off x="2625744" y="2664893"/>
            <a:ext cx="1521740" cy="15217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32233" y="1735800"/>
            <a:ext cx="887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66035" y="4433824"/>
            <a:ext cx="953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680396"/>
            <a:ext cx="821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ko-KR" altLang="en-US" sz="2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신청하기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666993" y="1715086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666993" y="3896412"/>
            <a:ext cx="2034981" cy="1571806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신규 통장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개설</a:t>
            </a:r>
            <a:endParaRPr lang="en-US" altLang="ko-KR" sz="2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6093229" y="2253830"/>
            <a:ext cx="1113905" cy="376027"/>
          </a:xfrm>
          <a:prstGeom prst="rightArrow">
            <a:avLst/>
          </a:prstGeom>
          <a:solidFill>
            <a:srgbClr val="F8981D"/>
          </a:solidFill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6093229" y="4500978"/>
            <a:ext cx="1113905" cy="376027"/>
          </a:xfrm>
          <a:prstGeom prst="rightArrow">
            <a:avLst/>
          </a:prstGeom>
          <a:solidFill>
            <a:srgbClr val="F8981D"/>
          </a:solidFill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528553" y="2035077"/>
            <a:ext cx="12081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17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28553" y="4373520"/>
            <a:ext cx="12081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20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0784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0" y="787804"/>
            <a:ext cx="6724650" cy="5581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171626" y="1033385"/>
            <a:ext cx="3102607" cy="137587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3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</a:t>
            </a:r>
            <a:endParaRPr lang="en-US" altLang="ko-KR" sz="30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664037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0" y="86265"/>
            <a:ext cx="396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47504" y="685413"/>
            <a:ext cx="2601614" cy="337142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사용시 ①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967"/>
            <a:ext cx="9906000" cy="552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3323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0" y="86265"/>
            <a:ext cx="416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119379" y="692106"/>
            <a:ext cx="2554995" cy="310784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통장 사용시 ②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7614"/>
            <a:ext cx="9906000" cy="553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9098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0" y="787804"/>
            <a:ext cx="6724650" cy="5581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86265"/>
            <a:ext cx="3857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171626" y="1033385"/>
            <a:ext cx="3102607" cy="137587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3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통장 개설</a:t>
            </a:r>
            <a:endParaRPr lang="en-US" altLang="ko-KR" sz="30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622764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6265"/>
            <a:ext cx="39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슬라이드 번호 개체 틀 1"/>
          <p:cNvSpPr txBox="1">
            <a:spLocks/>
          </p:cNvSpPr>
          <p:nvPr/>
        </p:nvSpPr>
        <p:spPr bwMode="auto">
          <a:xfrm>
            <a:off x="27443" y="646285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9007" y="692807"/>
            <a:ext cx="2583468" cy="319916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① 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0781"/>
            <a:ext cx="9906000" cy="553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55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0" y="86265"/>
            <a:ext cx="3890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18169" y="722303"/>
            <a:ext cx="2583468" cy="270755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②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501"/>
            <a:ext cx="9906000" cy="556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8089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6265"/>
            <a:ext cx="3882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45948" y="732060"/>
            <a:ext cx="2572314" cy="280663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③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654"/>
            <a:ext cx="9906000" cy="55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5281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0" y="86265"/>
            <a:ext cx="379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81460" y="721401"/>
            <a:ext cx="2564002" cy="281489"/>
          </a:xfrm>
          <a:prstGeom prst="roundRect">
            <a:avLst/>
          </a:prstGeom>
          <a:noFill/>
          <a:ln>
            <a:solidFill>
              <a:srgbClr val="F89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</a:t>
            </a:r>
            <a:r>
              <a:rPr lang="ko-KR" altLang="en-US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개설시</a:t>
            </a:r>
            <a:r>
              <a:rPr lang="ko-KR" altLang="en-US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④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586"/>
            <a:ext cx="9906000" cy="564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4034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00913" y="2233770"/>
            <a:ext cx="4946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신규 계좌 개설 중 문의 사항 발생 시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동국대 지점에 문의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>
              <a:lnSpc>
                <a:spcPct val="20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200000"/>
              </a:lnSpc>
              <a:buClr>
                <a:srgbClr val="C00000"/>
              </a:buClr>
            </a:pP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☎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02-2197-4517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86265"/>
            <a:ext cx="379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450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3932" y="1132958"/>
            <a:ext cx="45455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방법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PASS’ </a:t>
            </a:r>
            <a:r>
              <a:rPr lang="ko-KR" altLang="en-US" sz="16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설치 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(UDRIMS ID/PW)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나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주요기능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출입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도서대출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좌석 배정 등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서비스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FAX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전송 등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lang="ko-KR" altLang="en-US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300" y="4976053"/>
            <a:ext cx="6614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kumimoji="1" lang="ko-KR" altLang="en-US" sz="1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카드형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학생증 수령 이전에는</a:t>
            </a:r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동국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앱으로 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이용이 가능합니다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출입은 도서관 운영에 따라 제한 될 수 있음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출입 관련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02-2260-8623</a:t>
            </a:r>
          </a:p>
          <a:p>
            <a:pPr algn="ctr"/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 관련 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정보처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02-2260-8877</a:t>
            </a:r>
            <a:endParaRPr lang="en-US" altLang="ko-KR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50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1588-1688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국민 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16549" y="2699284"/>
            <a:ext cx="494607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훼손이나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전과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개명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인한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지점 방문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카드사 신청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☎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1588-1688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79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629" y="1097942"/>
            <a:ext cx="94732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1.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신청기간에 신청을 못했어요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신청기간에 신청을 못 하였어도 이후 신청이 가능합니다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 신청한 학생증은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발급이 지연될 수 있습니다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2.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신청을 하였는데 사진을 변경하고 싶어요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학생증은 신청 다음날에 발급 진행이 시작되어 </a:t>
            </a:r>
            <a:r>
              <a:rPr lang="ko-KR" altLang="en-US" sz="16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중간에 사진을 변경하실 수 없습니다</a:t>
            </a:r>
            <a:r>
              <a:rPr lang="en-US" altLang="ko-KR" sz="16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사진 변경을 희망하시는 경우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이후에 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센터로 연락 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(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재발급 비용 없음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)/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 </a:t>
            </a:r>
            <a:r>
              <a:rPr lang="ko-KR" altLang="en-US" sz="1600" dirty="0" smtClean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02-2260-8661~4</a:t>
            </a: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3.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수령은 어디서 수령하나요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ko-KR" altLang="en-US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A : 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해당은행에 문의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82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30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" y="2330231"/>
            <a:ext cx="947327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6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16" y="3400921"/>
            <a:ext cx="5899265" cy="35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20학년도 일반대학원 신(편)입생 학생증 발급안내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따듯한느낌-YT">
      <a:dk1>
        <a:srgbClr val="683D2E"/>
      </a:dk1>
      <a:lt1>
        <a:srgbClr val="FFFFFF"/>
      </a:lt1>
      <a:dk2>
        <a:srgbClr val="CC6600"/>
      </a:dk2>
      <a:lt2>
        <a:srgbClr val="FFFFCC"/>
      </a:lt2>
      <a:accent1>
        <a:srgbClr val="998F33"/>
      </a:accent1>
      <a:accent2>
        <a:srgbClr val="FFCC00"/>
      </a:accent2>
      <a:accent3>
        <a:srgbClr val="E2B8AA"/>
      </a:accent3>
      <a:accent4>
        <a:srgbClr val="DADADA"/>
      </a:accent4>
      <a:accent5>
        <a:srgbClr val="CAC6AD"/>
      </a:accent5>
      <a:accent6>
        <a:srgbClr val="E7B900"/>
      </a:accent6>
      <a:hlink>
        <a:srgbClr val="DB8647"/>
      </a:hlink>
      <a:folHlink>
        <a:srgbClr val="90B7CA"/>
      </a:folHlink>
    </a:clrScheme>
    <a:fontScheme name="사용자 지정 2">
      <a:majorFont>
        <a:latin typeface="맑은 고딕"/>
        <a:ea typeface="서울남산 장체B"/>
        <a:cs typeface=""/>
      </a:majorFont>
      <a:minorFont>
        <a:latin typeface="서울남산 장체B"/>
        <a:ea typeface="서울남산 장체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2020학년도 일반대학원 신(편)입생 학생증 발급안내</Template>
  <TotalTime>1993</TotalTime>
  <Words>1217</Words>
  <Application>Microsoft Office PowerPoint</Application>
  <PresentationFormat>A4 용지(210x297mm)</PresentationFormat>
  <Paragraphs>290</Paragraphs>
  <Slides>30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42" baseType="lpstr">
      <vt:lpstr>KB금융 본문체 Bold</vt:lpstr>
      <vt:lpstr>KB금융 본문체 Light</vt:lpstr>
      <vt:lpstr>굴림</vt:lpstr>
      <vt:lpstr>맑은 고딕</vt:lpstr>
      <vt:lpstr>서울남산 장체B</vt:lpstr>
      <vt:lpstr>-윤고딕140</vt:lpstr>
      <vt:lpstr>Arial</vt:lpstr>
      <vt:lpstr>Calibri</vt:lpstr>
      <vt:lpstr>Calibri Light</vt:lpstr>
      <vt:lpstr>Wingdings</vt:lpstr>
      <vt:lpstr>2020학년도 일반대학원 신(편)입생 학생증 발급안내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309</cp:revision>
  <cp:lastPrinted>2022-01-13T07:47:35Z</cp:lastPrinted>
  <dcterms:created xsi:type="dcterms:W3CDTF">2020-07-07T04:47:52Z</dcterms:created>
  <dcterms:modified xsi:type="dcterms:W3CDTF">2023-01-12T05:55:02Z</dcterms:modified>
</cp:coreProperties>
</file>