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26"/>
  </p:notesMasterIdLst>
  <p:sldIdLst>
    <p:sldId id="257" r:id="rId3"/>
    <p:sldId id="259" r:id="rId4"/>
    <p:sldId id="343" r:id="rId5"/>
    <p:sldId id="316" r:id="rId6"/>
    <p:sldId id="342" r:id="rId7"/>
    <p:sldId id="344" r:id="rId8"/>
    <p:sldId id="318" r:id="rId9"/>
    <p:sldId id="312" r:id="rId10"/>
    <p:sldId id="360" r:id="rId11"/>
    <p:sldId id="353" r:id="rId12"/>
    <p:sldId id="369" r:id="rId13"/>
    <p:sldId id="355" r:id="rId14"/>
    <p:sldId id="361" r:id="rId15"/>
    <p:sldId id="356" r:id="rId16"/>
    <p:sldId id="357" r:id="rId17"/>
    <p:sldId id="358" r:id="rId18"/>
    <p:sldId id="288" r:id="rId19"/>
    <p:sldId id="362" r:id="rId20"/>
    <p:sldId id="366" r:id="rId21"/>
    <p:sldId id="367" r:id="rId22"/>
    <p:sldId id="363" r:id="rId23"/>
    <p:sldId id="364" r:id="rId24"/>
    <p:sldId id="365" r:id="rId25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81D"/>
    <a:srgbClr val="683D2E"/>
    <a:srgbClr val="0C0CC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2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750" y="84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A7840-79C6-4D4D-BA2D-7B40726E6C58}" type="datetimeFigureOut">
              <a:rPr lang="ko-KR" altLang="en-US" smtClean="0"/>
              <a:t>2023-01-12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rgbClr val="683D2E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6A48B-CAD2-4B59-BE9E-B342FAEDB32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600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470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8760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235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19137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2686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4631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712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51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96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6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/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75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0798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55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55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8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20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8"/>
            <a:ext cx="5014913" cy="4873625"/>
          </a:xfrm>
        </p:spPr>
        <p:txBody>
          <a:bodyPr anchor="t"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45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08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24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6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8652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082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"/>
            <a:ext cx="9906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1231" y="2349508"/>
            <a:ext cx="84201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21971" y="3429000"/>
            <a:ext cx="69342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138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864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975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68485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325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1625"/>
            </a:lvl1pPr>
            <a:lvl2pPr marL="371457" indent="0">
              <a:buNone/>
              <a:defRPr sz="1463"/>
            </a:lvl2pPr>
            <a:lvl3pPr marL="742913" indent="0">
              <a:buNone/>
              <a:defRPr sz="1300"/>
            </a:lvl3pPr>
            <a:lvl4pPr marL="1114370" indent="0">
              <a:buNone/>
              <a:defRPr sz="1138"/>
            </a:lvl4pPr>
            <a:lvl5pPr marL="1485826" indent="0">
              <a:buNone/>
              <a:defRPr sz="1138"/>
            </a:lvl5pPr>
            <a:lvl6pPr marL="1857282" indent="0">
              <a:buNone/>
              <a:defRPr sz="1138"/>
            </a:lvl6pPr>
            <a:lvl7pPr marL="2228738" indent="0">
              <a:buNone/>
              <a:defRPr sz="1138"/>
            </a:lvl7pPr>
            <a:lvl8pPr marL="2600195" indent="0">
              <a:buNone/>
              <a:defRPr sz="1138"/>
            </a:lvl8pPr>
            <a:lvl9pPr marL="2971652" indent="0">
              <a:buNone/>
              <a:defRPr sz="1138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454" y="6370579"/>
            <a:ext cx="2311400" cy="476250"/>
          </a:xfrm>
        </p:spPr>
        <p:txBody>
          <a:bodyPr/>
          <a:lstStyle>
            <a:lvl1pPr algn="l">
              <a:defRPr sz="1300">
                <a:solidFill>
                  <a:srgbClr val="683D2E"/>
                </a:solidFill>
              </a:defRPr>
            </a:lvl1pPr>
          </a:lstStyle>
          <a:p>
            <a:pPr>
              <a:defRPr/>
            </a:pPr>
            <a:fld id="{C8E1987D-9CDA-400F-9691-1452D5520026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78218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46555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908050"/>
            <a:ext cx="4375150" cy="521811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908050"/>
            <a:ext cx="4375150" cy="521811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F62E9-05E9-4955-B8E4-53556C7A8F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31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57" indent="0">
              <a:buNone/>
              <a:defRPr sz="1625" b="1"/>
            </a:lvl2pPr>
            <a:lvl3pPr marL="742913" indent="0">
              <a:buNone/>
              <a:defRPr sz="1463" b="1"/>
            </a:lvl3pPr>
            <a:lvl4pPr marL="1114370" indent="0">
              <a:buNone/>
              <a:defRPr sz="1300" b="1"/>
            </a:lvl4pPr>
            <a:lvl5pPr marL="1485826" indent="0">
              <a:buNone/>
              <a:defRPr sz="1300" b="1"/>
            </a:lvl5pPr>
            <a:lvl6pPr marL="1857282" indent="0">
              <a:buNone/>
              <a:defRPr sz="1300" b="1"/>
            </a:lvl6pPr>
            <a:lvl7pPr marL="2228738" indent="0">
              <a:buNone/>
              <a:defRPr sz="1300" b="1"/>
            </a:lvl7pPr>
            <a:lvl8pPr marL="2600195" indent="0">
              <a:buNone/>
              <a:defRPr sz="1300" b="1"/>
            </a:lvl8pPr>
            <a:lvl9pPr marL="2971652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89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57" indent="0">
              <a:buNone/>
              <a:defRPr sz="1625" b="1"/>
            </a:lvl2pPr>
            <a:lvl3pPr marL="742913" indent="0">
              <a:buNone/>
              <a:defRPr sz="1463" b="1"/>
            </a:lvl3pPr>
            <a:lvl4pPr marL="1114370" indent="0">
              <a:buNone/>
              <a:defRPr sz="1300" b="1"/>
            </a:lvl4pPr>
            <a:lvl5pPr marL="1485826" indent="0">
              <a:buNone/>
              <a:defRPr sz="1300" b="1"/>
            </a:lvl5pPr>
            <a:lvl6pPr marL="1857282" indent="0">
              <a:buNone/>
              <a:defRPr sz="1300" b="1"/>
            </a:lvl6pPr>
            <a:lvl7pPr marL="2228738" indent="0">
              <a:buNone/>
              <a:defRPr sz="1300" b="1"/>
            </a:lvl7pPr>
            <a:lvl8pPr marL="2600195" indent="0">
              <a:buNone/>
              <a:defRPr sz="1300" b="1"/>
            </a:lvl8pPr>
            <a:lvl9pPr marL="2971652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89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1927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l" defTabSz="74291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74FEF-7959-4E58-AD81-88788A06A56D}" type="slidenum">
              <a:rPr kumimoji="1" lang="en-US" altLang="ko-KR" sz="975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74291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975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697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E678F-FEF1-49DB-AA8A-C9B1AA5908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541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8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38"/>
            </a:lvl1pPr>
            <a:lvl2pPr marL="371457" indent="0">
              <a:buNone/>
              <a:defRPr sz="975"/>
            </a:lvl2pPr>
            <a:lvl3pPr marL="742913" indent="0">
              <a:buNone/>
              <a:defRPr sz="813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2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B4806-EF40-4B83-901B-299D1FC935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8908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1457" indent="0">
              <a:buNone/>
              <a:defRPr sz="2275"/>
            </a:lvl2pPr>
            <a:lvl3pPr marL="742913" indent="0">
              <a:buNone/>
              <a:defRPr sz="1950"/>
            </a:lvl3pPr>
            <a:lvl4pPr marL="1114370" indent="0">
              <a:buNone/>
              <a:defRPr sz="1625"/>
            </a:lvl4pPr>
            <a:lvl5pPr marL="1485826" indent="0">
              <a:buNone/>
              <a:defRPr sz="1625"/>
            </a:lvl5pPr>
            <a:lvl6pPr marL="1857282" indent="0">
              <a:buNone/>
              <a:defRPr sz="1625"/>
            </a:lvl6pPr>
            <a:lvl7pPr marL="2228738" indent="0">
              <a:buNone/>
              <a:defRPr sz="1625"/>
            </a:lvl7pPr>
            <a:lvl8pPr marL="2600195" indent="0">
              <a:buNone/>
              <a:defRPr sz="1625"/>
            </a:lvl8pPr>
            <a:lvl9pPr marL="2971652" indent="0">
              <a:buNone/>
              <a:defRPr sz="1625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38"/>
            </a:lvl1pPr>
            <a:lvl2pPr marL="371457" indent="0">
              <a:buNone/>
              <a:defRPr sz="975"/>
            </a:lvl2pPr>
            <a:lvl3pPr marL="742913" indent="0">
              <a:buNone/>
              <a:defRPr sz="813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2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615" y="6337126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4397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615" y="6337126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343852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82558"/>
            <a:ext cx="2228850" cy="604361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82558"/>
            <a:ext cx="6521450" cy="604361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82D59-EFB2-489D-8508-0FC109B5CE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2340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93476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610156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2711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975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054108"/>
      </p:ext>
    </p:extLst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22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동대_PPT_내지_0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-1456" y="0"/>
            <a:ext cx="9906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82558"/>
            <a:ext cx="89154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908050"/>
            <a:ext cx="891540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8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975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0391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89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+mj-lt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5pPr>
      <a:lvl6pPr marL="371457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742913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114370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485826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171542" indent="-17154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3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488827" indent="-171542" algn="l" rtl="0" eaLnBrk="1" fontAlgn="base" latinLnBrk="1" hangingPunct="1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138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799664" indent="-144456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061490" indent="-116079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1318155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1689611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6pPr>
      <a:lvl7pPr marL="2061068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7pPr>
      <a:lvl8pPr marL="2432524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8pPr>
      <a:lvl9pPr marL="2803980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57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13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370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826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282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8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195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652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 txBox="1">
            <a:spLocks noChangeArrowheads="1"/>
          </p:cNvSpPr>
          <p:nvPr/>
        </p:nvSpPr>
        <p:spPr>
          <a:xfrm>
            <a:off x="1155700" y="2956375"/>
            <a:ext cx="7854073" cy="550816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ko-KR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2023-1</a:t>
            </a:r>
            <a:r>
              <a:rPr lang="ko-KR" altLang="en-US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학기 학부 신</a:t>
            </a:r>
            <a:r>
              <a:rPr lang="en-US" altLang="ko-KR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편</a:t>
            </a:r>
            <a:r>
              <a:rPr lang="en-US" altLang="ko-KR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  <a:r>
              <a:rPr lang="ko-KR" altLang="en-US" sz="2500" b="1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입생</a:t>
            </a:r>
            <a:r>
              <a:rPr lang="ko-KR" altLang="en-US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학생증 발급 안내</a:t>
            </a:r>
          </a:p>
        </p:txBody>
      </p:sp>
      <p:sp>
        <p:nvSpPr>
          <p:cNvPr id="7" name="Rectangle 139"/>
          <p:cNvSpPr txBox="1">
            <a:spLocks noChangeArrowheads="1"/>
          </p:cNvSpPr>
          <p:nvPr/>
        </p:nvSpPr>
        <p:spPr>
          <a:xfrm>
            <a:off x="7456515" y="5442317"/>
            <a:ext cx="2098873" cy="725727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ko-KR" altLang="en-US" sz="1950" dirty="0" err="1" smtClean="0">
                <a:solidFill>
                  <a:srgbClr val="683D2E"/>
                </a:solidFill>
                <a:latin typeface="+mj-lt"/>
                <a:ea typeface="맑은 고딕" panose="020B0503020000020004" pitchFamily="50" charset="-127"/>
                <a:cs typeface="+mj-cs"/>
              </a:rPr>
              <a:t>교무학생처</a:t>
            </a:r>
            <a:endParaRPr lang="en-US" altLang="ko-KR" sz="1950" dirty="0">
              <a:solidFill>
                <a:srgbClr val="683D2E"/>
              </a:solidFill>
              <a:latin typeface="+mj-lt"/>
              <a:ea typeface="맑은 고딕" panose="020B0503020000020004" pitchFamily="50" charset="-127"/>
              <a:cs typeface="+mj-cs"/>
            </a:endParaRPr>
          </a:p>
          <a:p>
            <a:pPr algn="r">
              <a:defRPr/>
            </a:pPr>
            <a:r>
              <a:rPr lang="ko-KR" altLang="en-US" sz="1950" dirty="0" smtClean="0">
                <a:solidFill>
                  <a:srgbClr val="683D2E"/>
                </a:solidFill>
                <a:latin typeface="+mj-lt"/>
                <a:ea typeface="맑은 고딕" panose="020B0503020000020004" pitchFamily="50" charset="-127"/>
                <a:cs typeface="+mj-cs"/>
              </a:rPr>
              <a:t>교무학생지원팀</a:t>
            </a:r>
            <a:endParaRPr lang="ko-KR" altLang="en-US" sz="1950" dirty="0">
              <a:solidFill>
                <a:srgbClr val="683D2E"/>
              </a:solidFill>
              <a:latin typeface="+mj-lt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0" y="6449269"/>
            <a:ext cx="2311400" cy="476250"/>
          </a:xfrm>
        </p:spPr>
        <p:txBody>
          <a:bodyPr/>
          <a:lstStyle/>
          <a:p>
            <a:pPr>
              <a:defRPr/>
            </a:pPr>
            <a:endParaRPr lang="en-US" altLang="ko-KR" sz="900" dirty="0" smtClean="0"/>
          </a:p>
          <a:p>
            <a:pPr>
              <a:defRPr/>
            </a:pPr>
            <a:endParaRPr lang="ko-KR" altLang="en-US" sz="900" dirty="0"/>
          </a:p>
        </p:txBody>
      </p:sp>
      <p:sp>
        <p:nvSpPr>
          <p:cNvPr id="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28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814" y="102890"/>
            <a:ext cx="980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맑은 고딕" panose="020B0503020000020004" pitchFamily="50" charset="-127"/>
              </a:rPr>
              <a:t>목 차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0096" y="660129"/>
            <a:ext cx="503720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신청대상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선택 가이드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유의사항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 신청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24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4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4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4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PASS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안내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endParaRPr lang="en-US" altLang="ko-KR" sz="24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526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436" y="4882732"/>
            <a:ext cx="90441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학부 및 일반대학원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내국인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5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학생과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시간제학과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등록 학생만 개별 신청</a:t>
            </a:r>
            <a:endParaRPr lang="en-US" altLang="ko-KR" sz="15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이외 학생은 소속 행정부서 및 학사운영실에서 </a:t>
            </a:r>
            <a:r>
              <a:rPr lang="ko-KR" altLang="en-US" sz="15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일괄신청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예정</a:t>
            </a:r>
            <a:r>
              <a:rPr lang="en-US" altLang="ko-KR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소속 </a:t>
            </a:r>
            <a:r>
              <a:rPr lang="ko-KR" altLang="en-US" sz="15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행정부서나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학사운영실에 문의 바람</a:t>
            </a:r>
            <a:endParaRPr lang="ko-KR" altLang="en-US" sz="15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9628"/>
            <a:ext cx="1562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신청대상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608" y="5512137"/>
            <a:ext cx="97713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외국인학생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특수〮전문대학원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미래융합교육원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학점은행제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학생의 경우에는 일반형 학생증만 발급 가능</a:t>
            </a:r>
            <a:endParaRPr lang="en-US" altLang="ko-KR" sz="15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(</a:t>
            </a:r>
            <a:r>
              <a:rPr lang="ko-KR" altLang="en-US" sz="140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140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발급불가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823798"/>
              </p:ext>
            </p:extLst>
          </p:nvPr>
        </p:nvGraphicFramePr>
        <p:xfrm>
          <a:off x="230436" y="1409555"/>
          <a:ext cx="9156604" cy="28346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645592680"/>
                    </a:ext>
                  </a:extLst>
                </a:gridCol>
                <a:gridCol w="3430398">
                  <a:extLst>
                    <a:ext uri="{9D8B030D-6E8A-4147-A177-3AD203B41FA5}">
                      <a16:colId xmlns:a16="http://schemas.microsoft.com/office/drawing/2014/main" val="492284348"/>
                    </a:ext>
                  </a:extLst>
                </a:gridCol>
                <a:gridCol w="2068606">
                  <a:extLst>
                    <a:ext uri="{9D8B030D-6E8A-4147-A177-3AD203B41FA5}">
                      <a16:colId xmlns:a16="http://schemas.microsoft.com/office/drawing/2014/main" val="4184389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학생증 유형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신청방법</a:t>
                      </a:r>
                      <a:endParaRPr lang="ko-KR" altLang="en-US" sz="15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41035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학부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내국인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체크카드형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신한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中 선택 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개별 신청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24878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일반대학원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내국인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일반형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체크카드형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신한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中 선택 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개별 신청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90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학부 및 일반대학원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외국인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행정부서 </a:t>
                      </a:r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9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 </a:t>
                      </a:r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교류대학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행정부서 </a:t>
                      </a:r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49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특수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전문대학원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학사운영실</a:t>
                      </a:r>
                      <a:r>
                        <a:rPr lang="ko-KR" altLang="en-US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40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미래융합교육원 </a:t>
                      </a:r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학점은행제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행정팀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78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시간제학과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등록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개별신청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492431"/>
                  </a:ext>
                </a:extLst>
              </a:tr>
            </a:tbl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230436" y="790555"/>
            <a:ext cx="4530304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구분별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유형과 신청 방법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30436" y="1792784"/>
            <a:ext cx="8227946" cy="3043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30436" y="3873258"/>
            <a:ext cx="8032414" cy="3665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30436" y="2104611"/>
            <a:ext cx="8227946" cy="3043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30436" y="4437993"/>
            <a:ext cx="8810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2022-1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학기부터 학부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내국인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 발급 불가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239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3192375" y="2437070"/>
            <a:ext cx="1772127" cy="1040353"/>
            <a:chOff x="779040" y="3137956"/>
            <a:chExt cx="2194819" cy="138422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40" y="3137956"/>
              <a:ext cx="2194819" cy="138422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3286" y="3212976"/>
              <a:ext cx="591421" cy="686596"/>
            </a:xfrm>
            <a:prstGeom prst="rect">
              <a:avLst/>
            </a:prstGeom>
          </p:spPr>
        </p:pic>
      </p:grpSp>
      <p:grpSp>
        <p:nvGrpSpPr>
          <p:cNvPr id="10" name="그룹 9"/>
          <p:cNvGrpSpPr/>
          <p:nvPr/>
        </p:nvGrpSpPr>
        <p:grpSpPr>
          <a:xfrm>
            <a:off x="6119034" y="2437070"/>
            <a:ext cx="1741626" cy="1024504"/>
            <a:chOff x="3851920" y="3138182"/>
            <a:chExt cx="2232248" cy="1387006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3138182"/>
              <a:ext cx="2232248" cy="1387006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8104" y="3212976"/>
              <a:ext cx="504056" cy="686596"/>
            </a:xfrm>
            <a:prstGeom prst="rect">
              <a:avLst/>
            </a:prstGeom>
          </p:spPr>
        </p:pic>
      </p:grpSp>
      <p:sp>
        <p:nvSpPr>
          <p:cNvPr id="14" name="모서리가 둥근 직사각형 13"/>
          <p:cNvSpPr/>
          <p:nvPr/>
        </p:nvSpPr>
        <p:spPr>
          <a:xfrm>
            <a:off x="3192375" y="1946960"/>
            <a:ext cx="1800000" cy="390687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060660" y="1962303"/>
            <a:ext cx="180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589881"/>
              </p:ext>
            </p:extLst>
          </p:nvPr>
        </p:nvGraphicFramePr>
        <p:xfrm>
          <a:off x="1293961" y="3709359"/>
          <a:ext cx="7203058" cy="1672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305">
                  <a:extLst>
                    <a:ext uri="{9D8B030D-6E8A-4147-A177-3AD203B41FA5}">
                      <a16:colId xmlns:a16="http://schemas.microsoft.com/office/drawing/2014/main" val="1404600176"/>
                    </a:ext>
                  </a:extLst>
                </a:gridCol>
                <a:gridCol w="2752665">
                  <a:extLst>
                    <a:ext uri="{9D8B030D-6E8A-4147-A177-3AD203B41FA5}">
                      <a16:colId xmlns:a16="http://schemas.microsoft.com/office/drawing/2014/main" val="4049049526"/>
                    </a:ext>
                  </a:extLst>
                </a:gridCol>
                <a:gridCol w="2937088">
                  <a:extLst>
                    <a:ext uri="{9D8B030D-6E8A-4147-A177-3AD203B41FA5}">
                      <a16:colId xmlns:a16="http://schemas.microsoft.com/office/drawing/2014/main" val="1185074779"/>
                    </a:ext>
                  </a:extLst>
                </a:gridCol>
              </a:tblGrid>
              <a:tr h="3923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</a:t>
                      </a:r>
                      <a:endParaRPr lang="en-US" altLang="ko-KR" sz="15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신한 </a:t>
                      </a:r>
                      <a:r>
                        <a:rPr lang="ko-KR" altLang="en-US" sz="15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체크카드형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ko-KR" altLang="en-US" sz="15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5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체크카드형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1555738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도서관 출입 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370228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707816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교통카드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티머니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선불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탑재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후불 교통카드 선택가능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후불 교통카드 선택가능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38414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0271" y="86265"/>
            <a:ext cx="396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66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1068692" y="1418487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도서관 이용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068691" y="3698223"/>
            <a:ext cx="2160000" cy="72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카드사별 상이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068691" y="2558355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교통카드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1068691" y="5198091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 서비스 이용</a:t>
            </a:r>
            <a:endParaRPr lang="ko-KR" altLang="en-US" sz="20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71" y="86265"/>
            <a:ext cx="396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66406" y="1097653"/>
            <a:ext cx="2880000" cy="10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도서관 출입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 smtClean="0">
                <a:latin typeface="+mj-lt"/>
                <a:ea typeface="맑은 고딕" panose="020B0503020000020004" pitchFamily="50" charset="-127"/>
              </a:rPr>
              <a:t>도서자료</a:t>
            </a: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 대출 및 반납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열람실 좌석 배정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66406" y="2398985"/>
            <a:ext cx="36000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선불 교통카드 기능</a:t>
            </a:r>
            <a:r>
              <a:rPr lang="en-US" altLang="ko-KR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dirty="0" err="1" smtClean="0">
                <a:latin typeface="+mj-lt"/>
                <a:ea typeface="맑은 고딕" panose="020B0503020000020004" pitchFamily="50" charset="-127"/>
              </a:rPr>
              <a:t>티머니</a:t>
            </a:r>
            <a:r>
              <a:rPr lang="en-US" altLang="ko-KR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후불 교통카드 기능</a:t>
            </a:r>
            <a:endParaRPr lang="en-US" altLang="ko-KR" dirty="0">
              <a:latin typeface="+mj-lt"/>
              <a:ea typeface="맑은 고딕" panose="020B0503020000020004" pitchFamily="50" charset="-127"/>
            </a:endParaRPr>
          </a:p>
          <a:p>
            <a:r>
              <a:rPr lang="en-US" altLang="ko-KR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※</a:t>
            </a:r>
            <a:r>
              <a:rPr lang="ko-KR" altLang="en-US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학생증 유형별 상이</a:t>
            </a:r>
            <a:endParaRPr lang="en-US" altLang="ko-KR" sz="1300" b="1" dirty="0" smtClean="0">
              <a:solidFill>
                <a:srgbClr val="FF0000"/>
              </a:solidFill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66406" y="3698223"/>
            <a:ext cx="4156365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은행 입출금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국내 신용카드 가맹점</a:t>
            </a:r>
            <a:r>
              <a:rPr lang="en-US" altLang="ko-KR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사용 가능 등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r>
              <a:rPr lang="en-US" altLang="ko-KR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※</a:t>
            </a:r>
            <a:r>
              <a:rPr lang="ko-KR" altLang="en-US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카드사별 혜택은 카드사에 문의</a:t>
            </a:r>
            <a:endParaRPr lang="en-US" altLang="ko-KR" sz="1300" b="1" dirty="0" smtClean="0">
              <a:solidFill>
                <a:srgbClr val="FF0000"/>
              </a:solidFill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84928" y="5055969"/>
            <a:ext cx="41563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증명서 발급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우산 대여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휴대폰 충전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팩스 및 스캔 사용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강의실 대관 서비스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61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>
          <a:xfrm>
            <a:off x="56537" y="73527"/>
            <a:ext cx="300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선택 가이드</a:t>
            </a:r>
            <a:endParaRPr lang="en-US" altLang="ko-K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74508" y="2771599"/>
            <a:ext cx="1183272" cy="1279442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학생증이 필요하다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왼쪽/위쪽 화살표 29"/>
          <p:cNvSpPr/>
          <p:nvPr/>
        </p:nvSpPr>
        <p:spPr>
          <a:xfrm rot="8234098">
            <a:off x="1955971" y="2722987"/>
            <a:ext cx="1521740" cy="1521740"/>
          </a:xfrm>
          <a:prstGeom prst="leftUpArrow">
            <a:avLst>
              <a:gd name="adj1" fmla="val 5719"/>
              <a:gd name="adj2" fmla="val 9849"/>
              <a:gd name="adj3" fmla="val 15154"/>
            </a:avLst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68750" y="2207392"/>
            <a:ext cx="560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68750" y="4474377"/>
            <a:ext cx="560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0723" y="4306870"/>
            <a:ext cx="64839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발급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</a:p>
          <a:p>
            <a:r>
              <a:rPr lang="ko-KR" altLang="en-US" sz="2000" b="1" u="sng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발급안함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동국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PASS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어플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사용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슬라이드 번호 개체 틀 1"/>
          <p:cNvSpPr txBox="1">
            <a:spLocks/>
          </p:cNvSpPr>
          <p:nvPr/>
        </p:nvSpPr>
        <p:spPr bwMode="auto">
          <a:xfrm>
            <a:off x="405441" y="6518280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179180" y="2104658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3179180" y="2768642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684809" y="2207392"/>
            <a:ext cx="2475116" cy="6997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국민은행과 </a:t>
            </a:r>
            <a:r>
              <a:rPr lang="ko-KR" altLang="en-US" sz="160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둘 중 하나만 선택</a:t>
            </a:r>
            <a:r>
              <a:rPr lang="en-US" altLang="ko-KR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r>
              <a:rPr lang="ko-KR" altLang="en-US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중복 선택 불가</a:t>
            </a:r>
            <a:r>
              <a:rPr lang="en-US" altLang="ko-KR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!!)</a:t>
            </a:r>
            <a:endParaRPr lang="ko-KR" altLang="en-US" sz="16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5922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5700" y="1488051"/>
            <a:ext cx="75027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dirty="0">
                <a:ea typeface="맑은 고딕" panose="020B0503020000020004" pitchFamily="50" charset="-127"/>
              </a:rPr>
              <a:t>안내 대상 </a:t>
            </a:r>
            <a:r>
              <a:rPr lang="en-US" altLang="ko-KR" sz="2000" dirty="0">
                <a:ea typeface="맑은 고딕" panose="020B0503020000020004" pitchFamily="50" charset="-127"/>
              </a:rPr>
              <a:t>: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2023-1</a:t>
            </a:r>
            <a:r>
              <a:rPr lang="ko-KR" altLang="en-US" sz="2000" dirty="0">
                <a:ea typeface="맑은 고딕" panose="020B0503020000020004" pitchFamily="50" charset="-127"/>
              </a:rPr>
              <a:t>학기 </a:t>
            </a:r>
            <a:r>
              <a:rPr lang="ko-KR" altLang="en-US" sz="2000" dirty="0" smtClean="0">
                <a:ea typeface="맑은 고딕" panose="020B0503020000020004" pitchFamily="50" charset="-127"/>
              </a:rPr>
              <a:t>학부 </a:t>
            </a:r>
            <a:r>
              <a:rPr lang="ko-KR" altLang="en-US" sz="2000" dirty="0">
                <a:ea typeface="맑은 고딕" panose="020B0503020000020004" pitchFamily="50" charset="-127"/>
              </a:rPr>
              <a:t>신</a:t>
            </a:r>
            <a:r>
              <a:rPr lang="en-US" altLang="ko-KR" sz="2000" dirty="0">
                <a:ea typeface="맑은 고딕" panose="020B0503020000020004" pitchFamily="50" charset="-127"/>
              </a:rPr>
              <a:t>(</a:t>
            </a:r>
            <a:r>
              <a:rPr lang="ko-KR" altLang="en-US" sz="2000" dirty="0">
                <a:ea typeface="맑은 고딕" panose="020B0503020000020004" pitchFamily="50" charset="-127"/>
              </a:rPr>
              <a:t>편</a:t>
            </a:r>
            <a:r>
              <a:rPr lang="en-US" altLang="ko-KR" sz="2000" dirty="0">
                <a:ea typeface="맑은 고딕" panose="020B0503020000020004" pitchFamily="50" charset="-127"/>
              </a:rPr>
              <a:t>)</a:t>
            </a:r>
            <a:r>
              <a:rPr lang="ko-KR" altLang="en-US" sz="2000" dirty="0" err="1">
                <a:ea typeface="맑은 고딕" panose="020B0503020000020004" pitchFamily="50" charset="-127"/>
              </a:rPr>
              <a:t>입생</a:t>
            </a:r>
            <a:r>
              <a:rPr lang="ko-KR" altLang="en-US" sz="2000" dirty="0">
                <a:ea typeface="맑은 고딕" panose="020B0503020000020004" pitchFamily="50" charset="-127"/>
              </a:rPr>
              <a:t> 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dirty="0">
                <a:ea typeface="맑은 고딕" panose="020B0503020000020004" pitchFamily="50" charset="-127"/>
              </a:rPr>
              <a:t>신청기간 </a:t>
            </a:r>
            <a:r>
              <a:rPr lang="en-US" altLang="ko-KR" sz="2000" dirty="0">
                <a:ea typeface="맑은 고딕" panose="020B0503020000020004" pitchFamily="50" charset="-127"/>
              </a:rPr>
              <a:t>: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2023.02.22.(</a:t>
            </a:r>
            <a:r>
              <a:rPr lang="ko-KR" altLang="en-US" sz="2000" dirty="0">
                <a:ea typeface="맑은 고딕" panose="020B0503020000020004" pitchFamily="50" charset="-127"/>
              </a:rPr>
              <a:t>수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) </a:t>
            </a:r>
            <a:r>
              <a:rPr lang="en-US" altLang="ko-KR" sz="2000" dirty="0">
                <a:ea typeface="맑은 고딕" panose="020B0503020000020004" pitchFamily="50" charset="-127"/>
              </a:rPr>
              <a:t>~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2023.03.09.(</a:t>
            </a:r>
            <a:r>
              <a:rPr lang="ko-KR" altLang="en-US" sz="2000" dirty="0">
                <a:ea typeface="맑은 고딕" panose="020B0503020000020004" pitchFamily="50" charset="-127"/>
              </a:rPr>
              <a:t>목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sz="20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(</a:t>
            </a:r>
            <a:r>
              <a:rPr lang="ko-KR" altLang="en-US" sz="20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국민은행은 위 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기간 내 </a:t>
            </a:r>
            <a:r>
              <a:rPr lang="ko-KR" altLang="en-US" sz="20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유드림스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동의 후</a:t>
            </a:r>
            <a:r>
              <a:rPr lang="en-US" altLang="ko-KR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국민은행 </a:t>
            </a:r>
            <a:r>
              <a:rPr lang="ko-KR" altLang="en-US" sz="20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어플신청은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en-US" altLang="ko-KR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02.28(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화</a:t>
            </a:r>
            <a:r>
              <a:rPr lang="en-US" altLang="ko-KR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오후부터 가능</a:t>
            </a:r>
            <a:r>
              <a:rPr lang="en-US" altLang="ko-KR" sz="20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)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spc="-150" dirty="0" smtClean="0">
                <a:ea typeface="맑은 고딕" panose="020B0503020000020004" pitchFamily="50" charset="-127"/>
              </a:rPr>
              <a:t>3.  </a:t>
            </a:r>
            <a:r>
              <a:rPr lang="ko-KR" altLang="en-US" sz="2000" spc="-150" dirty="0" err="1">
                <a:ea typeface="맑은 고딕" panose="020B0503020000020004" pitchFamily="50" charset="-127"/>
              </a:rPr>
              <a:t>체크카드형</a:t>
            </a:r>
            <a:r>
              <a:rPr lang="en-US" altLang="ko-KR" sz="2000" spc="-150" dirty="0">
                <a:ea typeface="맑은 고딕" panose="020B0503020000020004" pitchFamily="50" charset="-127"/>
              </a:rPr>
              <a:t>(</a:t>
            </a:r>
            <a:r>
              <a:rPr lang="ko-KR" altLang="en-US" sz="2000" spc="-150" dirty="0">
                <a:ea typeface="맑은 고딕" panose="020B0503020000020004" pitchFamily="50" charset="-127"/>
              </a:rPr>
              <a:t>국민</a:t>
            </a:r>
            <a:r>
              <a:rPr lang="en-US" altLang="ko-KR" sz="2000" spc="-150" dirty="0">
                <a:ea typeface="맑은 고딕" panose="020B0503020000020004" pitchFamily="50" charset="-127"/>
              </a:rPr>
              <a:t>, </a:t>
            </a:r>
            <a:r>
              <a:rPr lang="ko-KR" altLang="en-US" sz="2000" spc="-150" dirty="0">
                <a:ea typeface="맑은 고딕" panose="020B0503020000020004" pitchFamily="50" charset="-127"/>
              </a:rPr>
              <a:t>신한</a:t>
            </a:r>
            <a:r>
              <a:rPr lang="en-US" altLang="ko-KR" sz="2000" spc="-150" dirty="0">
                <a:ea typeface="맑은 고딕" panose="020B0503020000020004" pitchFamily="50" charset="-127"/>
              </a:rPr>
              <a:t>)</a:t>
            </a:r>
            <a:r>
              <a:rPr lang="ko-KR" altLang="en-US" sz="2000" spc="-150" dirty="0">
                <a:ea typeface="맑은 고딕" panose="020B0503020000020004" pitchFamily="50" charset="-127"/>
              </a:rPr>
              <a:t>은 </a:t>
            </a:r>
            <a:r>
              <a:rPr lang="en-US" altLang="ko-KR" sz="2000" b="1" spc="-150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2023.03.02.(</a:t>
            </a:r>
            <a:r>
              <a:rPr lang="ko-KR" altLang="en-US" sz="2000" b="1" spc="-150" dirty="0">
                <a:solidFill>
                  <a:srgbClr val="FF0000"/>
                </a:solidFill>
                <a:ea typeface="맑은 고딕" panose="020B0503020000020004" pitchFamily="50" charset="-127"/>
              </a:rPr>
              <a:t>목</a:t>
            </a:r>
            <a:r>
              <a:rPr lang="en-US" altLang="ko-KR" sz="2000" b="1" spc="-150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sz="2000" spc="-150" dirty="0">
                <a:ea typeface="맑은 고딕" panose="020B0503020000020004" pitchFamily="50" charset="-127"/>
              </a:rPr>
              <a:t>이후 수령 </a:t>
            </a:r>
            <a:r>
              <a:rPr lang="ko-KR" altLang="en-US" sz="2000" spc="-150" dirty="0" smtClean="0">
                <a:ea typeface="맑은 고딕" panose="020B0503020000020004" pitchFamily="50" charset="-127"/>
              </a:rPr>
              <a:t>가능</a:t>
            </a:r>
            <a:endParaRPr lang="en-US" altLang="ko-KR" sz="2000" spc="-150" dirty="0" smtClean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spc="-15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2000" spc="-150" dirty="0" smtClean="0">
                <a:ea typeface="맑은 고딕" panose="020B0503020000020004" pitchFamily="50" charset="-127"/>
              </a:rPr>
              <a:t>자세한 </a:t>
            </a:r>
            <a:r>
              <a:rPr lang="ko-KR" altLang="en-US" sz="2000" spc="-150" dirty="0">
                <a:ea typeface="맑은 고딕" panose="020B0503020000020004" pitchFamily="50" charset="-127"/>
              </a:rPr>
              <a:t>사항은 은행에 문의 </a:t>
            </a:r>
            <a:r>
              <a:rPr lang="ko-KR" altLang="en-US" sz="2000" spc="-150" dirty="0" smtClean="0">
                <a:ea typeface="맑은 고딕" panose="020B0503020000020004" pitchFamily="50" charset="-127"/>
              </a:rPr>
              <a:t>바람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>
                <a:ea typeface="맑은 고딕" panose="020B0503020000020004" pitchFamily="50" charset="-127"/>
              </a:rPr>
              <a:t>4. </a:t>
            </a:r>
            <a:r>
              <a:rPr lang="ko-KR" altLang="en-US" sz="2000" dirty="0" err="1">
                <a:ea typeface="맑은 고딕" panose="020B0503020000020004" pitchFamily="50" charset="-127"/>
              </a:rPr>
              <a:t>수령처</a:t>
            </a:r>
            <a:r>
              <a:rPr lang="ko-KR" altLang="en-US" sz="2000" dirty="0">
                <a:ea typeface="맑은 고딕" panose="020B0503020000020004" pitchFamily="50" charset="-127"/>
              </a:rPr>
              <a:t> </a:t>
            </a:r>
            <a:r>
              <a:rPr lang="en-US" altLang="ko-KR" sz="2000" dirty="0">
                <a:ea typeface="맑은 고딕" panose="020B0503020000020004" pitchFamily="50" charset="-127"/>
              </a:rPr>
              <a:t>: </a:t>
            </a:r>
            <a:r>
              <a:rPr lang="en-US" altLang="ko-KR" sz="2000" dirty="0" smtClean="0">
                <a:ea typeface="맑은 고딕" panose="020B0503020000020004" pitchFamily="50" charset="-127"/>
              </a:rPr>
              <a:t>&lt;</a:t>
            </a:r>
            <a:r>
              <a:rPr lang="ko-KR" altLang="en-US" sz="2000" dirty="0">
                <a:ea typeface="맑은 고딕" panose="020B0503020000020004" pitchFamily="50" charset="-127"/>
              </a:rPr>
              <a:t>신한 </a:t>
            </a:r>
            <a:r>
              <a:rPr lang="ko-KR" altLang="en-US" sz="2000" dirty="0" err="1">
                <a:ea typeface="맑은 고딕" panose="020B0503020000020004" pitchFamily="50" charset="-127"/>
              </a:rPr>
              <a:t>체크카드형</a:t>
            </a:r>
            <a:r>
              <a:rPr lang="en-US" altLang="ko-KR" sz="2000" dirty="0">
                <a:ea typeface="맑은 고딕" panose="020B0503020000020004" pitchFamily="50" charset="-127"/>
              </a:rPr>
              <a:t>&gt; </a:t>
            </a:r>
            <a:r>
              <a:rPr lang="ko-KR" altLang="en-US" sz="2000" dirty="0" err="1">
                <a:ea typeface="맑은 고딕" panose="020B0503020000020004" pitchFamily="50" charset="-127"/>
              </a:rPr>
              <a:t>신한은행</a:t>
            </a:r>
            <a:r>
              <a:rPr lang="ko-KR" altLang="en-US" sz="2000" dirty="0">
                <a:ea typeface="맑은 고딕" panose="020B0503020000020004" pitchFamily="50" charset="-127"/>
              </a:rPr>
              <a:t> </a:t>
            </a:r>
            <a:r>
              <a:rPr lang="ko-KR" altLang="en-US" sz="2000" dirty="0" err="1">
                <a:ea typeface="맑은 고딕" panose="020B0503020000020004" pitchFamily="50" charset="-127"/>
              </a:rPr>
              <a:t>동국대점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>
                <a:ea typeface="맑은 고딕" panose="020B0503020000020004" pitchFamily="50" charset="-127"/>
              </a:rPr>
              <a:t>              &lt;</a:t>
            </a:r>
            <a:r>
              <a:rPr lang="ko-KR" altLang="en-US" sz="2000" dirty="0">
                <a:ea typeface="맑은 고딕" panose="020B0503020000020004" pitchFamily="50" charset="-127"/>
              </a:rPr>
              <a:t>국민 </a:t>
            </a:r>
            <a:r>
              <a:rPr lang="ko-KR" altLang="en-US" sz="2000" dirty="0" err="1">
                <a:ea typeface="맑은 고딕" panose="020B0503020000020004" pitchFamily="50" charset="-127"/>
              </a:rPr>
              <a:t>체크카드형</a:t>
            </a:r>
            <a:r>
              <a:rPr lang="en-US" altLang="ko-KR" sz="2000" dirty="0">
                <a:ea typeface="맑은 고딕" panose="020B0503020000020004" pitchFamily="50" charset="-127"/>
              </a:rPr>
              <a:t>&gt; </a:t>
            </a:r>
            <a:r>
              <a:rPr lang="ko-KR" altLang="en-US" sz="2000" dirty="0"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000" dirty="0">
                <a:ea typeface="맑은 고딕" panose="020B0503020000020004" pitchFamily="50" charset="-127"/>
              </a:rPr>
              <a:t>(</a:t>
            </a:r>
            <a:r>
              <a:rPr lang="ko-KR" altLang="en-US" sz="2000" dirty="0">
                <a:ea typeface="맑은 고딕" panose="020B0503020000020004" pitchFamily="50" charset="-127"/>
              </a:rPr>
              <a:t>점</a:t>
            </a:r>
            <a:r>
              <a:rPr lang="en-US" altLang="ko-KR" sz="2000" dirty="0"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200000"/>
              </a:lnSpc>
            </a:pPr>
            <a:endParaRPr lang="ko-KR" altLang="en-US" sz="2000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265"/>
            <a:ext cx="351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유의사항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675795" y="1062849"/>
            <a:ext cx="2305212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400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526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252" y="1516748"/>
            <a:ext cx="9409162" cy="482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1)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사진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미등록시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학생증 발급 불가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※ </a:t>
            </a:r>
            <a:r>
              <a:rPr lang="ko-KR" altLang="en-US" sz="2000" dirty="0" smtClean="0">
                <a:solidFill>
                  <a:srgbClr val="0C0CC0"/>
                </a:solidFill>
                <a:latin typeface="+mj-lt"/>
                <a:ea typeface="맑은 고딕" panose="020B0503020000020004" pitchFamily="50" charset="-127"/>
              </a:rPr>
              <a:t>학생증 사진 변경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을 희망하는 경우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, 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02.21(</a:t>
            </a:r>
            <a:r>
              <a:rPr lang="ko-KR" altLang="en-US" sz="2000" b="1" u="sng" dirty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화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)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까지 반드시 사진을 변경 후 신청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학생증 신청 후 사진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변경시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,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변경 전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등록 사진으로 발급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2)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학생증 신청기간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(2023.02.22-2023.03.09)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학생증 신청 선택 번복 불가</a:t>
            </a:r>
            <a:endParaRPr lang="en-US" altLang="ko-KR" sz="2000" b="1" u="sng" dirty="0" smtClean="0">
              <a:solidFill>
                <a:srgbClr val="FF0000"/>
              </a:solidFill>
              <a:latin typeface="+mj-lt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&lt;-&gt;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신청 선택 번복 불가</a:t>
            </a:r>
            <a:r>
              <a:rPr lang="en-US" altLang="ko-KR" sz="2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예시</a:t>
            </a:r>
            <a:r>
              <a:rPr lang="en-US" altLang="ko-KR" sz="1500" dirty="0" smtClean="0">
                <a:latin typeface="+mj-lt"/>
                <a:ea typeface="맑은 고딕" panose="020B0503020000020004" pitchFamily="50" charset="-127"/>
              </a:rPr>
              <a:t>) </a:t>
            </a: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국민은행 체크카드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 학생증 </a:t>
            </a:r>
            <a:r>
              <a:rPr lang="en-US" altLang="ko-KR" sz="1500" dirty="0" smtClean="0">
                <a:ea typeface="맑은 고딕" panose="020B0503020000020004" pitchFamily="50" charset="-127"/>
              </a:rPr>
              <a:t>2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월 </a:t>
            </a:r>
            <a:r>
              <a:rPr lang="en-US" altLang="ko-KR" sz="1500" dirty="0" smtClean="0">
                <a:ea typeface="맑은 고딕" panose="020B0503020000020004" pitchFamily="50" charset="-127"/>
              </a:rPr>
              <a:t>22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일 최초 신청</a:t>
            </a:r>
            <a:r>
              <a:rPr lang="en-US" altLang="ko-KR" sz="1500" dirty="0" smtClean="0">
                <a:ea typeface="맑은 고딕" panose="020B0503020000020004" pitchFamily="50" charset="-127"/>
              </a:rPr>
              <a:t>-&gt; 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500" dirty="0" err="1" smtClean="0">
                <a:ea typeface="맑은 고딕" panose="020B0503020000020004" pitchFamily="50" charset="-127"/>
              </a:rPr>
              <a:t>신한은행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 체크카드 학생증 </a:t>
            </a:r>
            <a:r>
              <a:rPr lang="en-US" altLang="ko-KR" sz="1500" dirty="0" smtClean="0">
                <a:ea typeface="맑은 고딕" panose="020B0503020000020004" pitchFamily="50" charset="-127"/>
              </a:rPr>
              <a:t>2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월 </a:t>
            </a:r>
            <a:r>
              <a:rPr lang="en-US" altLang="ko-KR" sz="1500" dirty="0" smtClean="0">
                <a:ea typeface="맑은 고딕" panose="020B0503020000020004" pitchFamily="50" charset="-127"/>
              </a:rPr>
              <a:t>27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일</a:t>
            </a:r>
            <a:r>
              <a:rPr lang="en-US" altLang="ko-KR" sz="150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500" dirty="0" err="1" smtClean="0">
                <a:ea typeface="맑은 고딕" panose="020B0503020000020004" pitchFamily="50" charset="-127"/>
              </a:rPr>
              <a:t>재신청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 불가</a:t>
            </a:r>
            <a:endParaRPr lang="en-US" altLang="ko-KR" sz="1500" dirty="0" smtClean="0"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3)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코로나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19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의 지속된 확산으로 인해 모바일 신청 권장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지점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방문신청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자제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4)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학생증이 불필요한 경우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개인정보이용동의에서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‘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발급안함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’</a:t>
            </a:r>
            <a:r>
              <a:rPr lang="ko-KR" altLang="en-US" sz="2000" b="1" dirty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선택 가능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2000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6265"/>
            <a:ext cx="335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유의사항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99252" y="868006"/>
            <a:ext cx="2305212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유의사항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06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" y="753319"/>
            <a:ext cx="5695950" cy="5695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8989" y="2402408"/>
            <a:ext cx="33389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신한체크카드형</a:t>
            </a:r>
            <a:endParaRPr lang="en-US" altLang="ko-KR" sz="35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학생증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196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신한체크카드형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79598"/>
            <a:ext cx="2904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로그인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644" y="1156652"/>
            <a:ext cx="907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학사정보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학적기본관리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학생증발급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10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11" y="1525984"/>
            <a:ext cx="8324550" cy="470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7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신한체크카드형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카드종류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 후 동의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775467"/>
            <a:ext cx="6248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버튼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1126822"/>
            <a:ext cx="8945223" cy="162900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3226798"/>
            <a:ext cx="8954750" cy="28913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17257" y="6189031"/>
            <a:ext cx="624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확인버튼을 눌러야 최종 저장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694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신한체크카드형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SOL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앱 신청 또는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동국대점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방문신청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5498" y="1935638"/>
            <a:ext cx="540050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학생증은 반드시 은행 앱이나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방문신청을 완료해야 합니다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 앱 신청 방법은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첨부파일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확인해주세요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★앱이나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은행방문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미신청시에는 학생증이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발급되지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않습니다★</a:t>
            </a:r>
            <a:endParaRPr lang="en-US" altLang="ko-KR" sz="20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마지막 날인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3/9(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앱신청을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완료해야 합니다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u="sng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0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u="sng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동국대점</a:t>
            </a:r>
            <a:r>
              <a:rPr lang="ko-KR" altLang="en-US" sz="20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02-2265-1954</a:t>
            </a:r>
            <a:endParaRPr lang="ko-KR" altLang="en-US" sz="2000" b="1" u="sng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18" y="1572212"/>
            <a:ext cx="4156380" cy="476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" y="753319"/>
            <a:ext cx="5695950" cy="5695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8989" y="2402408"/>
            <a:ext cx="33389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국민체크카드형</a:t>
            </a:r>
            <a:endParaRPr lang="en-US" altLang="ko-KR" sz="35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학생증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006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79598"/>
            <a:ext cx="2904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로그인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644" y="1156652"/>
            <a:ext cx="907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학사정보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→ 학적기본관리 →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학생증발급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68" y="1621766"/>
            <a:ext cx="9283044" cy="456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5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카드종류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 후 동의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775467"/>
            <a:ext cx="6248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버튼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7257" y="6189031"/>
            <a:ext cx="624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확인버튼을 눌러야 최종 저장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1184570"/>
            <a:ext cx="8888065" cy="159089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15" y="3190363"/>
            <a:ext cx="8926171" cy="291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96689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신청 또는 </a:t>
            </a:r>
            <a:r>
              <a:rPr lang="ko-KR" altLang="en-US" sz="2500" dirty="0"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500" dirty="0">
                <a:ea typeface="맑은 고딕" panose="020B0503020000020004" pitchFamily="50" charset="-127"/>
              </a:rPr>
              <a:t>(</a:t>
            </a:r>
            <a:r>
              <a:rPr lang="ko-KR" altLang="en-US" sz="2500" dirty="0">
                <a:ea typeface="맑은 고딕" panose="020B0503020000020004" pitchFamily="50" charset="-127"/>
              </a:rPr>
              <a:t>점</a:t>
            </a:r>
            <a:r>
              <a:rPr lang="en-US" altLang="ko-KR" sz="2500" dirty="0" smtClean="0">
                <a:ea typeface="맑은 고딕" panose="020B0503020000020004" pitchFamily="50" charset="-127"/>
              </a:rPr>
              <a:t>)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방문신청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18" y="1572212"/>
            <a:ext cx="4156380" cy="47646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05498" y="2323210"/>
            <a:ext cx="540050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학생증은 반드시 은행 앱이나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 방문신청을 완료해야 합니다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20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(</a:t>
            </a:r>
            <a:r>
              <a:rPr lang="ko-KR" altLang="en-US" sz="20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신청 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기간 내 </a:t>
            </a:r>
            <a:r>
              <a:rPr lang="ko-KR" altLang="en-US" sz="20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유드림스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동의 후</a:t>
            </a:r>
            <a:r>
              <a:rPr lang="en-US" altLang="ko-KR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국민은행 </a:t>
            </a:r>
            <a:endParaRPr lang="en-US" altLang="ko-KR" sz="2000" b="1" u="sng" dirty="0" smtClean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r>
              <a:rPr lang="ko-KR" altLang="en-US" sz="2000" b="1" u="sng" dirty="0" err="1" smtClean="0">
                <a:solidFill>
                  <a:srgbClr val="FF0000"/>
                </a:solidFill>
                <a:ea typeface="맑은 고딕" panose="020B0503020000020004" pitchFamily="50" charset="-127"/>
              </a:rPr>
              <a:t>어플신청은</a:t>
            </a:r>
            <a:r>
              <a:rPr lang="ko-KR" altLang="en-US" sz="20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en-US" altLang="ko-KR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02.28(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화</a:t>
            </a:r>
            <a:r>
              <a:rPr lang="en-US" altLang="ko-KR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오후부터 가능</a:t>
            </a:r>
            <a:r>
              <a:rPr lang="en-US" altLang="ko-KR" sz="20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)</a:t>
            </a:r>
            <a:endParaRPr lang="en-US" altLang="ko-KR" sz="2000" dirty="0">
              <a:ea typeface="맑은 고딕" panose="020B0503020000020004" pitchFamily="50" charset="-127"/>
            </a:endParaRPr>
          </a:p>
          <a:p>
            <a:pPr lvl="0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 앱 신청 방법은 국민은행 </a:t>
            </a:r>
            <a:r>
              <a:rPr lang="ko-KR" altLang="en-US" sz="2000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첨부파일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확인해주세요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★앱이나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은행방문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미신청시에는 학생증이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발급되지 않습니다★</a:t>
            </a:r>
          </a:p>
        </p:txBody>
      </p:sp>
    </p:spTree>
    <p:extLst>
      <p:ext uri="{BB962C8B-B14F-4D97-AF65-F5344CB8AC3E}">
        <p14:creationId xmlns:p14="http://schemas.microsoft.com/office/powerpoint/2010/main" val="58472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3932" y="1132958"/>
            <a:ext cx="45455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</a:t>
            </a:r>
            <a:r>
              <a:rPr lang="en-US" altLang="ko-KR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 방법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1) </a:t>
            </a:r>
            <a:r>
              <a:rPr lang="en-US" altLang="ko-KR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PASS’ </a:t>
            </a:r>
            <a:r>
              <a:rPr lang="ko-KR" altLang="en-US" sz="16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어플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설치 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2)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(UDRIMS ID/PW)    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나</a:t>
            </a:r>
            <a:r>
              <a:rPr lang="en-US" altLang="ko-KR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주요기능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1)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이용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-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도서관 출입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도서대출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좌석 배정 등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2)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서비스 이용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-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증명서 발급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휴대폰 충전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FAX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전송 등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endParaRPr lang="ko-KR" altLang="en-US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7300" y="4976053"/>
            <a:ext cx="66148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kumimoji="1" lang="ko-KR" altLang="en-US" sz="1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카드형</a:t>
            </a:r>
            <a:r>
              <a:rPr kumimoji="1"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학생증 수령 이전에는</a:t>
            </a:r>
            <a:r>
              <a:rPr kumimoji="1"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동국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PASS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앱으로 </a:t>
            </a:r>
            <a:r>
              <a:rPr kumimoji="1"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도서관 이용이 가능합니다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</a:p>
          <a:p>
            <a:pPr algn="ctr"/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출입은 도서관 운영에 따라 제한 될 수 있음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</a:p>
          <a:p>
            <a:pPr algn="ctr"/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도서관 출입 관련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문의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: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02-2260-8623</a:t>
            </a:r>
          </a:p>
          <a:p>
            <a:pPr algn="ctr"/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PASS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앱 관련 문의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: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정보처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02-2260-8877</a:t>
            </a:r>
            <a:endParaRPr lang="en-US" altLang="ko-KR" sz="1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86265"/>
            <a:ext cx="309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PASS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500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80933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13811" y="1531087"/>
            <a:ext cx="5286894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 분실신고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중앙도서관에 분실신고</a:t>
            </a:r>
            <a:endParaRPr lang="en-US" altLang="ko-KR" sz="20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 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02)2260-8622~3</a:t>
            </a:r>
          </a:p>
          <a:p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학생증에 </a:t>
            </a:r>
            <a:r>
              <a:rPr lang="ko-KR" altLang="en-US" sz="15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신한은행계좌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r>
              <a:rPr lang="ko-KR" altLang="en-US" sz="15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연동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하였다면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정지를 위해 카드사에도 분실신고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b="1" u="sng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신한카드</a:t>
            </a:r>
            <a:r>
              <a:rPr lang="ko-KR" altLang="en-US" sz="15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☎ </a:t>
            </a:r>
            <a:r>
              <a:rPr lang="en-US" altLang="ko-KR" sz="15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1544-7200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센터에 방문하여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 신청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/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수수료 현금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5,000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원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4942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80933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13811" y="1531087"/>
            <a:ext cx="528689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분실신고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중앙도서관과 카드사 모두 분실신고</a:t>
            </a:r>
            <a:endParaRPr lang="en-US" altLang="ko-KR" sz="20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 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02)2260-8622~3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은행기능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신한카드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1544-7200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가까운 지점 방문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신한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카드사를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통하여 학생증 분실신고 후 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즉시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재발급을 하는 경우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,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에 교내 기능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정지를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위한 </a:t>
            </a:r>
            <a:r>
              <a:rPr lang="ko-KR" altLang="en-US" sz="15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분실신고를 별도로 하지 않아도 됩니다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031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80933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13811" y="1531087"/>
            <a:ext cx="5286894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중앙도서관과 카드사 모두 분실신고</a:t>
            </a:r>
            <a:endParaRPr lang="en-US" altLang="ko-KR" sz="20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 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02)2260-8622~3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은행기능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국민카드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1588-1688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가까운 지점 방문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국민 카드사를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통하여 학생증 분실신고 후 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즉시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재발급을 하는 경우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,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에 교내 기능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정지를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위한 </a:t>
            </a:r>
            <a:r>
              <a:rPr lang="ko-KR" altLang="en-US" sz="15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분실신고를 별도로 하지 않아도 됩니다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237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22744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10052" y="2392650"/>
            <a:ext cx="5117407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훼손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전과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개명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등으로 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인한 재발급 신청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학생증의 경우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해당은행으로 직접 문의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937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1244" y="1267219"/>
            <a:ext cx="947327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1.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신청기간에 신청을 못했어요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어떻게 해야 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신청기간에 신청을 못 하였어도 이후 신청이 가능합니다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이후 신청한 학생증은 발급이 지연될 수 있습니다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algn="just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신청을 하였는데 사진을 변경하고 싶어요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학생증은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 다음날에 발급 진행이 시작되어 </a:t>
            </a:r>
            <a:r>
              <a:rPr lang="ko-KR" altLang="en-US" sz="1600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중간에 사진을 변경하실 수 없습니다</a:t>
            </a:r>
            <a:r>
              <a:rPr lang="en-US" altLang="ko-KR" sz="1600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6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변경을 희망하시는 경우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이후에 학생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센터로 연락 바랍니다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재발급 비용 없음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3.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수령은 어디서 수령하나요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600" dirty="0" err="1" smtClean="0">
                <a:ea typeface="맑은 고딕" panose="020B0503020000020004" pitchFamily="50" charset="-127"/>
              </a:rPr>
              <a:t>수령처</a:t>
            </a:r>
            <a:r>
              <a:rPr lang="en-US" altLang="ko-KR" sz="1600" dirty="0" smtClean="0">
                <a:ea typeface="맑은 고딕" panose="020B0503020000020004" pitchFamily="50" charset="-127"/>
              </a:rPr>
              <a:t> : </a:t>
            </a:r>
            <a:r>
              <a:rPr lang="en-US" altLang="ko-KR" sz="1600" dirty="0">
                <a:ea typeface="맑은 고딕" panose="020B0503020000020004" pitchFamily="50" charset="-127"/>
              </a:rPr>
              <a:t>&lt;</a:t>
            </a:r>
            <a:r>
              <a:rPr lang="ko-KR" altLang="en-US" sz="1600" dirty="0">
                <a:ea typeface="맑은 고딕" panose="020B0503020000020004" pitchFamily="50" charset="-127"/>
              </a:rPr>
              <a:t>신한 </a:t>
            </a:r>
            <a:r>
              <a:rPr lang="ko-KR" altLang="en-US" sz="1600" dirty="0" err="1">
                <a:ea typeface="맑은 고딕" panose="020B0503020000020004" pitchFamily="50" charset="-127"/>
              </a:rPr>
              <a:t>체크카드형</a:t>
            </a:r>
            <a:r>
              <a:rPr lang="en-US" altLang="ko-KR" sz="1600" dirty="0">
                <a:ea typeface="맑은 고딕" panose="020B0503020000020004" pitchFamily="50" charset="-127"/>
              </a:rPr>
              <a:t>&gt; </a:t>
            </a:r>
            <a:r>
              <a:rPr lang="ko-KR" altLang="en-US" sz="1600" dirty="0" err="1">
                <a:ea typeface="맑은 고딕" panose="020B0503020000020004" pitchFamily="50" charset="-127"/>
              </a:rPr>
              <a:t>신한은행</a:t>
            </a:r>
            <a:r>
              <a:rPr lang="ko-KR" altLang="en-US" sz="1600" dirty="0">
                <a:ea typeface="맑은 고딕" panose="020B0503020000020004" pitchFamily="50" charset="-127"/>
              </a:rPr>
              <a:t> </a:t>
            </a:r>
            <a:r>
              <a:rPr lang="ko-KR" altLang="en-US" sz="1600" dirty="0" err="1" smtClean="0">
                <a:ea typeface="맑은 고딕" panose="020B0503020000020004" pitchFamily="50" charset="-127"/>
              </a:rPr>
              <a:t>동국대점</a:t>
            </a:r>
            <a:r>
              <a:rPr lang="ko-KR" altLang="en-US" sz="160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600" dirty="0"/>
              <a:t>☎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02-2265-1954</a:t>
            </a:r>
            <a:endParaRPr lang="en-US" altLang="ko-KR" sz="1600" dirty="0"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00" dirty="0">
                <a:ea typeface="맑은 고딕" panose="020B0503020000020004" pitchFamily="50" charset="-127"/>
              </a:rPr>
              <a:t>            </a:t>
            </a:r>
            <a:r>
              <a:rPr lang="en-US" altLang="ko-KR" sz="1600" dirty="0" smtClean="0">
                <a:ea typeface="맑은 고딕" panose="020B0503020000020004" pitchFamily="50" charset="-127"/>
              </a:rPr>
              <a:t>     &lt;</a:t>
            </a:r>
            <a:r>
              <a:rPr lang="ko-KR" altLang="en-US" sz="1600" dirty="0">
                <a:ea typeface="맑은 고딕" panose="020B0503020000020004" pitchFamily="50" charset="-127"/>
              </a:rPr>
              <a:t>국민 </a:t>
            </a:r>
            <a:r>
              <a:rPr lang="ko-KR" altLang="en-US" sz="1600" dirty="0" err="1">
                <a:ea typeface="맑은 고딕" panose="020B0503020000020004" pitchFamily="50" charset="-127"/>
              </a:rPr>
              <a:t>체크카드형</a:t>
            </a:r>
            <a:r>
              <a:rPr lang="en-US" altLang="ko-KR" sz="1600" dirty="0">
                <a:ea typeface="맑은 고딕" panose="020B0503020000020004" pitchFamily="50" charset="-127"/>
              </a:rPr>
              <a:t>&gt; </a:t>
            </a:r>
            <a:r>
              <a:rPr lang="ko-KR" altLang="en-US" sz="1600" dirty="0"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1600" dirty="0"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ea typeface="맑은 고딕" panose="020B0503020000020004" pitchFamily="50" charset="-127"/>
              </a:rPr>
              <a:t>점</a:t>
            </a:r>
            <a:r>
              <a:rPr lang="en-US" altLang="ko-KR" sz="1600" dirty="0" smtClean="0">
                <a:ea typeface="맑은 고딕" panose="020B0503020000020004" pitchFamily="50" charset="-127"/>
              </a:rPr>
              <a:t>) </a:t>
            </a:r>
            <a:r>
              <a:rPr lang="ko-KR" altLang="en-US" sz="1600" dirty="0"/>
              <a:t>☎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endParaRPr lang="en-US" altLang="ko-KR" sz="1600" dirty="0"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828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2384780"/>
            <a:ext cx="94732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6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r>
              <a:rPr lang="en-US" altLang="ko-KR" sz="6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4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ko-KR" altLang="en-US" sz="4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489" y="3583269"/>
            <a:ext cx="5899265" cy="356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20학년도 일반대학원 신(편)입생 학생증 발급안내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기본 디자인">
  <a:themeElements>
    <a:clrScheme name="따듯한느낌-YT">
      <a:dk1>
        <a:srgbClr val="683D2E"/>
      </a:dk1>
      <a:lt1>
        <a:srgbClr val="FFFFFF"/>
      </a:lt1>
      <a:dk2>
        <a:srgbClr val="CC6600"/>
      </a:dk2>
      <a:lt2>
        <a:srgbClr val="FFFFCC"/>
      </a:lt2>
      <a:accent1>
        <a:srgbClr val="998F33"/>
      </a:accent1>
      <a:accent2>
        <a:srgbClr val="FFCC00"/>
      </a:accent2>
      <a:accent3>
        <a:srgbClr val="E2B8AA"/>
      </a:accent3>
      <a:accent4>
        <a:srgbClr val="DADADA"/>
      </a:accent4>
      <a:accent5>
        <a:srgbClr val="CAC6AD"/>
      </a:accent5>
      <a:accent6>
        <a:srgbClr val="E7B900"/>
      </a:accent6>
      <a:hlink>
        <a:srgbClr val="DB8647"/>
      </a:hlink>
      <a:folHlink>
        <a:srgbClr val="90B7CA"/>
      </a:folHlink>
    </a:clrScheme>
    <a:fontScheme name="사용자 지정 2">
      <a:majorFont>
        <a:latin typeface="맑은 고딕"/>
        <a:ea typeface="서울남산 장체B"/>
        <a:cs typeface=""/>
      </a:majorFont>
      <a:minorFont>
        <a:latin typeface="서울남산 장체B"/>
        <a:ea typeface="서울남산 장체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2020학년도 일반대학원 신(편)입생 학생증 발급안내</Template>
  <TotalTime>1613</TotalTime>
  <Words>1128</Words>
  <Application>Microsoft Office PowerPoint</Application>
  <PresentationFormat>A4 용지(210x297mm)</PresentationFormat>
  <Paragraphs>272</Paragraphs>
  <Slides>23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23</vt:i4>
      </vt:variant>
    </vt:vector>
  </HeadingPairs>
  <TitlesOfParts>
    <vt:vector size="33" baseType="lpstr">
      <vt:lpstr>굴림</vt:lpstr>
      <vt:lpstr>맑은 고딕</vt:lpstr>
      <vt:lpstr>서울남산 장체B</vt:lpstr>
      <vt:lpstr>-윤고딕140</vt:lpstr>
      <vt:lpstr>Arial</vt:lpstr>
      <vt:lpstr>Calibri</vt:lpstr>
      <vt:lpstr>Calibri Light</vt:lpstr>
      <vt:lpstr>Wingdings</vt:lpstr>
      <vt:lpstr>2020학년도 일반대학원 신(편)입생 학생증 발급안내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284</cp:revision>
  <dcterms:created xsi:type="dcterms:W3CDTF">2020-07-07T04:47:52Z</dcterms:created>
  <dcterms:modified xsi:type="dcterms:W3CDTF">2023-01-12T06:15:30Z</dcterms:modified>
</cp:coreProperties>
</file>